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7" r:id="rId2"/>
    <p:sldId id="302" r:id="rId3"/>
    <p:sldId id="303" r:id="rId4"/>
    <p:sldId id="322" r:id="rId5"/>
    <p:sldId id="270" r:id="rId6"/>
    <p:sldId id="304" r:id="rId7"/>
    <p:sldId id="271" r:id="rId8"/>
    <p:sldId id="315" r:id="rId9"/>
    <p:sldId id="281" r:id="rId10"/>
    <p:sldId id="314" r:id="rId11"/>
    <p:sldId id="305" r:id="rId12"/>
    <p:sldId id="280" r:id="rId13"/>
    <p:sldId id="307" r:id="rId14"/>
    <p:sldId id="284" r:id="rId15"/>
    <p:sldId id="308" r:id="rId16"/>
    <p:sldId id="288" r:id="rId17"/>
    <p:sldId id="311" r:id="rId18"/>
    <p:sldId id="318" r:id="rId19"/>
    <p:sldId id="312" r:id="rId20"/>
    <p:sldId id="321" r:id="rId21"/>
    <p:sldId id="320" r:id="rId22"/>
    <p:sldId id="313" r:id="rId23"/>
    <p:sldId id="289" r:id="rId24"/>
    <p:sldId id="274" r:id="rId25"/>
    <p:sldId id="277" r:id="rId26"/>
  </p:sldIdLst>
  <p:sldSz cx="9144000" cy="6858000" type="screen4x3"/>
  <p:notesSz cx="6858000" cy="9144000"/>
  <p:defaultTextStyle>
    <a:defPPr>
      <a:defRPr lang="sv-S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9" d="100"/>
          <a:sy n="69" d="100"/>
        </p:scale>
        <p:origin x="-1590" y="-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6.wmf"/><Relationship Id="rId1" Type="http://schemas.openxmlformats.org/officeDocument/2006/relationships/image" Target="../media/image49.wmf"/><Relationship Id="rId5" Type="http://schemas.openxmlformats.org/officeDocument/2006/relationships/image" Target="../media/image51.wmf"/><Relationship Id="rId4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E10206E-9BFE-44FD-B4FE-BC6E5C006196}" type="datetimeFigureOut">
              <a:rPr lang="sv-SE"/>
              <a:pPr>
                <a:defRPr/>
              </a:pPr>
              <a:t>2009-03-26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349C4-A6D7-453C-906E-904BC5EBA9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395547-7BA9-49C2-85AF-73E7BED4CA3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AE120-3F5F-4473-B7C6-EA8CD0C3A3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F0627-8CBE-4565-9B7F-80162E79FF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62E55A-5B32-41E7-A7B2-8AFCCA927A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E7CB6-0853-44D1-82F1-15865327FB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F47DFA-547B-4069-95E6-C51441C48F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719A4-7A4B-4BC0-8292-4A781D87B9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20E7F8-F6B7-466C-A4B9-C2E24136BC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112568-7D18-4A5B-B424-E4CF72C5D7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07994F-9985-494F-A09A-544295A395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6610C-DD3F-4D89-B1C0-E80DB34715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0135BC-F962-4844-9D1F-FBEBD0ACE2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1950BF5-D5B4-4216-88DD-ED50005A38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2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tiff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2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0" y="315901"/>
            <a:ext cx="9144000" cy="1470025"/>
          </a:xfrm>
        </p:spPr>
        <p:txBody>
          <a:bodyPr rtlCol="0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 b="1" cap="all" dirty="0" smtClean="0">
                <a:ln w="0"/>
              </a:rPr>
              <a:t>Implementation of DCVF</a:t>
            </a:r>
            <a:endParaRPr lang="en-US" sz="4800" b="1" cap="all" dirty="0" smtClean="0">
              <a:ln w="0"/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62463"/>
            <a:ext cx="6400800" cy="1752600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Pravin Kumar Rana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sv-SE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Sound and </a:t>
            </a:r>
            <a:r>
              <a:rPr 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Image</a:t>
            </a:r>
            <a:r>
              <a:rPr lang="sv-SE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Processing Lab.(SIP)</a:t>
            </a:r>
            <a:endParaRPr lang="en-US" sz="2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KTH - Royal Institute of Technology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SE-10044 Stockholm, Sweden</a:t>
            </a:r>
          </a:p>
        </p:txBody>
      </p:sp>
      <p:pic>
        <p:nvPicPr>
          <p:cNvPr id="2052" name="Picture 3" descr="kth_rgb_electr_engin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6813" y="2500313"/>
            <a:ext cx="1651000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en-US" sz="3200" dirty="0" smtClean="0"/>
              <a:t>Disparity Information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lena_texture_error_disparity_info_vector_synthetic_-20_full_zoo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6" y="1928802"/>
            <a:ext cx="7572396" cy="447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lena_texture_error_disparity_info_vector_synthetic_-20_full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1071546"/>
            <a:ext cx="2993240" cy="1555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/>
          <p:cNvGrpSpPr/>
          <p:nvPr/>
        </p:nvGrpSpPr>
        <p:grpSpPr>
          <a:xfrm>
            <a:off x="6858016" y="1500174"/>
            <a:ext cx="1214446" cy="1571636"/>
            <a:chOff x="6000760" y="1071546"/>
            <a:chExt cx="1857388" cy="2286016"/>
          </a:xfrm>
        </p:grpSpPr>
        <p:sp>
          <p:nvSpPr>
            <p:cNvPr id="7" name="Oval 6"/>
            <p:cNvSpPr/>
            <p:nvPr/>
          </p:nvSpPr>
          <p:spPr>
            <a:xfrm>
              <a:off x="6143636" y="1071546"/>
              <a:ext cx="1714512" cy="1357322"/>
            </a:xfrm>
            <a:prstGeom prst="ellipse">
              <a:avLst/>
            </a:prstGeom>
            <a:solidFill>
              <a:schemeClr val="accent2">
                <a:alpha val="34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hape 7"/>
            <p:cNvCxnSpPr/>
            <p:nvPr/>
          </p:nvCxnSpPr>
          <p:spPr>
            <a:xfrm rot="5400000">
              <a:off x="6072198" y="2357430"/>
              <a:ext cx="928694" cy="107157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112568-7D18-4A5B-B424-E4CF72C5D7E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85786" y="1357298"/>
            <a:ext cx="478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Synthetic disparity information </a:t>
            </a:r>
            <a:endParaRPr lang="en-US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05009" y="2130974"/>
            <a:ext cx="168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Common 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43768" y="4643446"/>
            <a:ext cx="12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 View</a:t>
            </a:r>
            <a:endParaRPr lang="en-US" dirty="0"/>
          </a:p>
        </p:txBody>
      </p:sp>
      <p:sp>
        <p:nvSpPr>
          <p:cNvPr id="5" name="Title 7"/>
          <p:cNvSpPr txBox="1">
            <a:spLocks/>
          </p:cNvSpPr>
          <p:nvPr/>
        </p:nvSpPr>
        <p:spPr>
          <a:xfrm>
            <a:off x="457200" y="21429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DCVF Output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1538" y="6202940"/>
            <a:ext cx="749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synthetic disparity information : -</a:t>
            </a:r>
            <a:r>
              <a:rPr lang="en-US" b="1" dirty="0" smtClean="0"/>
              <a:t>20 pixel shift  for all block pixel</a:t>
            </a:r>
            <a:endParaRPr lang="en-US" b="1" dirty="0"/>
          </a:p>
        </p:txBody>
      </p:sp>
      <p:pic>
        <p:nvPicPr>
          <p:cNvPr id="7" name="Picture 6" descr="HighBandImage_lena_white_ErrorInfo_true_disparity_-20_full_shift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74" y="3571876"/>
            <a:ext cx="4500594" cy="2475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LowBandImage_lena_white_ErrorInfo_true_disparity_-20_full_shift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794" y="1000108"/>
            <a:ext cx="4500594" cy="2475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994F-9985-494F-A09A-544295A3954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ghBandImage_lena_white_ErrorInfo_NDE_referenc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12" y="3714752"/>
            <a:ext cx="4214842" cy="2318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LowBandImage_lena_white_ErrorInfo_NDE_reference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56" y="1253713"/>
            <a:ext cx="4214842" cy="2318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5009" y="2130974"/>
            <a:ext cx="168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Common View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43768" y="4643446"/>
            <a:ext cx="12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 View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en-US" sz="3200" dirty="0" smtClean="0"/>
              <a:t>DCVF Output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857356" y="6202940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Using the NDE reference software information</a:t>
            </a:r>
            <a:endParaRPr lang="en-US" b="1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112568-7D18-4A5B-B424-E4CF72C5D7E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Title 4"/>
          <p:cNvSpPr>
            <a:spLocks noGrp="1"/>
          </p:cNvSpPr>
          <p:nvPr>
            <p:ph type="title"/>
          </p:nvPr>
        </p:nvSpPr>
        <p:spPr>
          <a:xfrm>
            <a:off x="500034" y="71422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Disparity Compensated View Filter</a:t>
            </a:r>
            <a:br>
              <a:rPr lang="en-US" sz="3200" dirty="0" smtClean="0"/>
            </a:br>
            <a:r>
              <a:rPr lang="en-US" sz="3200" dirty="0" smtClean="0"/>
              <a:t>(DCVF)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357190" y="1428736"/>
            <a:ext cx="8358214" cy="4714889"/>
            <a:chOff x="0" y="1428736"/>
            <a:chExt cx="8358214" cy="4714889"/>
          </a:xfrm>
        </p:grpSpPr>
        <p:pic>
          <p:nvPicPr>
            <p:cNvPr id="34" name="Picture 33" descr="lena_texture_error_disparity_info_vector_synthetic_-20_full_zoom.t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143248"/>
              <a:ext cx="2418866" cy="14287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4" name="Group 19"/>
            <p:cNvGrpSpPr/>
            <p:nvPr/>
          </p:nvGrpSpPr>
          <p:grpSpPr>
            <a:xfrm>
              <a:off x="642910" y="2651935"/>
              <a:ext cx="7651321" cy="3491690"/>
              <a:chOff x="29788" y="1536206"/>
              <a:chExt cx="8542713" cy="4678857"/>
            </a:xfrm>
          </p:grpSpPr>
          <p:grpSp>
            <p:nvGrpSpPr>
              <p:cNvPr id="5" name="Group 37"/>
              <p:cNvGrpSpPr>
                <a:grpSpLocks/>
              </p:cNvGrpSpPr>
              <p:nvPr/>
            </p:nvGrpSpPr>
            <p:grpSpPr bwMode="auto">
              <a:xfrm>
                <a:off x="29788" y="1857374"/>
                <a:ext cx="8542713" cy="4357689"/>
                <a:chOff x="-756064" y="1928802"/>
                <a:chExt cx="8542773" cy="4357718"/>
              </a:xfrm>
            </p:grpSpPr>
            <p:grpSp>
              <p:nvGrpSpPr>
                <p:cNvPr id="6" name="Group 28"/>
                <p:cNvGrpSpPr>
                  <a:grpSpLocks/>
                </p:cNvGrpSpPr>
                <p:nvPr/>
              </p:nvGrpSpPr>
              <p:grpSpPr bwMode="auto">
                <a:xfrm>
                  <a:off x="1571604" y="1928802"/>
                  <a:ext cx="6215105" cy="4357718"/>
                  <a:chOff x="1571604" y="1928802"/>
                  <a:chExt cx="6215105" cy="4357718"/>
                </a:xfrm>
              </p:grpSpPr>
              <p:cxnSp>
                <p:nvCxnSpPr>
                  <p:cNvPr id="15" name="Straight Arrow Connector 14"/>
                  <p:cNvCxnSpPr/>
                  <p:nvPr/>
                </p:nvCxnSpPr>
                <p:spPr>
                  <a:xfrm rot="5400000" flipH="1" flipV="1">
                    <a:off x="5928529" y="2528087"/>
                    <a:ext cx="1143008" cy="1587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Arrow Connector 15"/>
                  <p:cNvCxnSpPr/>
                  <p:nvPr/>
                </p:nvCxnSpPr>
                <p:spPr>
                  <a:xfrm rot="5400000" flipH="1" flipV="1">
                    <a:off x="2286778" y="2499512"/>
                    <a:ext cx="1143008" cy="1587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1571604" y="2571744"/>
                    <a:ext cx="6215105" cy="3714776"/>
                    <a:chOff x="1571604" y="2571744"/>
                    <a:chExt cx="6215105" cy="3714776"/>
                  </a:xfrm>
                </p:grpSpPr>
                <p:grpSp>
                  <p:nvGrpSpPr>
                    <p:cNvPr id="12" name="Group 2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71604" y="2571744"/>
                      <a:ext cx="6215105" cy="2500329"/>
                      <a:chOff x="1571604" y="2571744"/>
                      <a:chExt cx="6215105" cy="2500329"/>
                    </a:xfrm>
                  </p:grpSpPr>
                  <p:cxnSp>
                    <p:nvCxnSpPr>
                      <p:cNvPr id="21" name="Straight Arrow Connector 20"/>
                      <p:cNvCxnSpPr/>
                      <p:nvPr/>
                    </p:nvCxnSpPr>
                    <p:spPr>
                      <a:xfrm rot="5400000" flipH="1" flipV="1">
                        <a:off x="5869790" y="4499775"/>
                        <a:ext cx="1143008" cy="1588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" name="Straight Arrow Connector 21"/>
                      <p:cNvCxnSpPr/>
                      <p:nvPr/>
                    </p:nvCxnSpPr>
                    <p:spPr>
                      <a:xfrm rot="5400000" flipH="1" flipV="1">
                        <a:off x="2307415" y="4499775"/>
                        <a:ext cx="1143008" cy="1588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3" name="Rectangle 22"/>
                      <p:cNvSpPr/>
                      <p:nvPr/>
                    </p:nvSpPr>
                    <p:spPr>
                      <a:xfrm>
                        <a:off x="1571604" y="2571744"/>
                        <a:ext cx="6215105" cy="1357321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US" b="1" dirty="0"/>
                          <a:t>Disparity Compensated View Filter</a:t>
                        </a:r>
                      </a:p>
                      <a:p>
                        <a:pPr algn="ctr">
                          <a:defRPr/>
                        </a:pPr>
                        <a:r>
                          <a:rPr lang="en-US" b="1" dirty="0"/>
                          <a:t>(DCVF)</a:t>
                        </a:r>
                      </a:p>
                    </p:txBody>
                  </p:sp>
                </p:grpSp>
                <p:sp>
                  <p:nvSpPr>
                    <p:cNvPr id="19" name="TextBox 2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553471" y="6009521"/>
                      <a:ext cx="661207" cy="27699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200" b="1"/>
                        <a:t>View 1</a:t>
                      </a:r>
                    </a:p>
                  </p:txBody>
                </p:sp>
                <p:sp>
                  <p:nvSpPr>
                    <p:cNvPr id="20" name="TextBox 2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114485" y="6009521"/>
                      <a:ext cx="661207" cy="27699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200" b="1"/>
                        <a:t>View 2</a:t>
                      </a:r>
                    </a:p>
                  </p:txBody>
                </p:sp>
              </p:grpSp>
            </p:grpSp>
            <p:sp>
              <p:nvSpPr>
                <p:cNvPr id="14" name="Rectangle 13"/>
                <p:cNvSpPr/>
                <p:nvPr/>
              </p:nvSpPr>
              <p:spPr>
                <a:xfrm>
                  <a:off x="-756064" y="4319138"/>
                  <a:ext cx="1557350" cy="91440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sz="1200" b="1" dirty="0"/>
                    <a:t>Disparity</a:t>
                  </a:r>
                </a:p>
                <a:p>
                  <a:pPr algn="ctr">
                    <a:defRPr/>
                  </a:pPr>
                  <a:r>
                    <a:rPr lang="en-US" sz="1200" b="1" dirty="0"/>
                    <a:t>Field Information</a:t>
                  </a:r>
                </a:p>
                <a:p>
                  <a:pPr algn="ctr">
                    <a:defRPr/>
                  </a:pPr>
                  <a:r>
                    <a:rPr lang="en-US" sz="1200" b="1" dirty="0"/>
                    <a:t>( DF </a:t>
                  </a:r>
                  <a:r>
                    <a:rPr lang="en-US" sz="1200" b="1" baseline="-25000" dirty="0"/>
                    <a:t>1 2 </a:t>
                  </a:r>
                  <a:r>
                    <a:rPr lang="en-US" sz="1200" b="1" dirty="0"/>
                    <a:t>)</a:t>
                  </a:r>
                </a:p>
              </p:txBody>
            </p: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695298" y="3252786"/>
                  <a:ext cx="857256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38"/>
              <p:cNvSpPr txBox="1">
                <a:spLocks noChangeArrowheads="1"/>
              </p:cNvSpPr>
              <p:nvPr/>
            </p:nvSpPr>
            <p:spPr bwMode="auto">
              <a:xfrm>
                <a:off x="2943951" y="1536206"/>
                <a:ext cx="1436243" cy="37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/>
                  <a:t>Common View </a:t>
                </a:r>
              </a:p>
            </p:txBody>
          </p:sp>
          <p:sp>
            <p:nvSpPr>
              <p:cNvPr id="11" name="TextBox 39"/>
              <p:cNvSpPr txBox="1">
                <a:spLocks noChangeArrowheads="1"/>
              </p:cNvSpPr>
              <p:nvPr/>
            </p:nvSpPr>
            <p:spPr bwMode="auto">
              <a:xfrm>
                <a:off x="6978055" y="1565380"/>
                <a:ext cx="624983" cy="37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/>
                  <a:t>Error</a:t>
                </a:r>
              </a:p>
            </p:txBody>
          </p:sp>
        </p:grpSp>
        <p:pic>
          <p:nvPicPr>
            <p:cNvPr id="27" name="Picture 18" descr="lena_texture_left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714612" y="4722335"/>
              <a:ext cx="2416806" cy="12538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Picture 19" descr="lena_texture_right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879812" y="4722335"/>
              <a:ext cx="2416806" cy="12538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0" name="Picture 29" descr="HighBandImage_lena_texture_ErrorInfo_true_disparity_-20_-20_shift.ti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9322" y="1428736"/>
              <a:ext cx="2428892" cy="12180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1" name="Picture 30" descr="LowBandImage_lena_texture_ErrorInfo_true_disparity_-20_-20_shift.ti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0298" y="1428736"/>
              <a:ext cx="2428892" cy="12180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dirty="0" smtClean="0"/>
              <a:t>2009-03-27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112568-7D18-4A5B-B424-E4CF72C5D7E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05009" y="2130974"/>
            <a:ext cx="168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Common View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43768" y="4643446"/>
            <a:ext cx="12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 View</a:t>
            </a:r>
            <a:endParaRPr lang="en-US" dirty="0"/>
          </a:p>
        </p:txBody>
      </p:sp>
      <p:sp>
        <p:nvSpPr>
          <p:cNvPr id="13" name="Title 7"/>
          <p:cNvSpPr txBox="1">
            <a:spLocks/>
          </p:cNvSpPr>
          <p:nvPr/>
        </p:nvSpPr>
        <p:spPr>
          <a:xfrm>
            <a:off x="457200" y="21429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DCVF Output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00232" y="6202940"/>
            <a:ext cx="554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synthetic disparity information : </a:t>
            </a:r>
            <a:r>
              <a:rPr lang="en-US" b="1" dirty="0" smtClean="0"/>
              <a:t>20 </a:t>
            </a:r>
            <a:r>
              <a:rPr lang="en-US" b="1" dirty="0" smtClean="0"/>
              <a:t>pixel </a:t>
            </a:r>
            <a:r>
              <a:rPr lang="en-US" b="1" dirty="0" smtClean="0"/>
              <a:t>shift</a:t>
            </a:r>
            <a:endParaRPr lang="en-US" b="1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994F-9985-494F-A09A-544295A3954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18" name="Picture 17" descr="HighBandImage_lena_texture_ErrorInfo_true_disparity_-20_full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36" y="3643314"/>
            <a:ext cx="4533140" cy="2493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LowBandImage_lena_texture_ErrorInfo_true_disparity_-20_full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918" y="1071546"/>
            <a:ext cx="4533140" cy="2493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en-US" sz="3200" dirty="0" smtClean="0"/>
              <a:t>Disparity Information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lena_texture_error_info_NDE_zoo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34" y="1857364"/>
            <a:ext cx="7715304" cy="4544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lena_texture_error_info_NDE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36" y="857232"/>
            <a:ext cx="2840394" cy="142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6929454" y="1142984"/>
            <a:ext cx="1214446" cy="1571636"/>
            <a:chOff x="6000760" y="1071546"/>
            <a:chExt cx="1857388" cy="2286016"/>
          </a:xfrm>
        </p:grpSpPr>
        <p:sp>
          <p:nvSpPr>
            <p:cNvPr id="6" name="Oval 5"/>
            <p:cNvSpPr/>
            <p:nvPr/>
          </p:nvSpPr>
          <p:spPr>
            <a:xfrm>
              <a:off x="6143636" y="1071546"/>
              <a:ext cx="1714512" cy="1357322"/>
            </a:xfrm>
            <a:prstGeom prst="ellipse">
              <a:avLst/>
            </a:prstGeom>
            <a:solidFill>
              <a:schemeClr val="accent2">
                <a:alpha val="34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hape 6"/>
            <p:cNvCxnSpPr/>
            <p:nvPr/>
          </p:nvCxnSpPr>
          <p:spPr>
            <a:xfrm rot="5400000">
              <a:off x="6072198" y="2357430"/>
              <a:ext cx="928694" cy="107157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112568-7D18-4A5B-B424-E4CF72C5D7E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4348" y="1142984"/>
            <a:ext cx="4786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disparity </a:t>
            </a:r>
            <a:r>
              <a:rPr lang="en-US" b="1" dirty="0" smtClean="0"/>
              <a:t>information </a:t>
            </a:r>
            <a:r>
              <a:rPr lang="en-US" b="1" dirty="0" smtClean="0"/>
              <a:t> from the NDE reference software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ghBandImage_lena_texture_ErrorInfo_NDE_referenc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298" y="3571876"/>
            <a:ext cx="4546055" cy="2500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LowBandImage_lena_texture_ErrorInfo_NDE_reference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18" y="928670"/>
            <a:ext cx="4546055" cy="2500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05009" y="2130974"/>
            <a:ext cx="168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Common View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43768" y="4643446"/>
            <a:ext cx="12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 View</a:t>
            </a:r>
            <a:endParaRPr lang="en-US" dirty="0"/>
          </a:p>
        </p:txBody>
      </p:sp>
      <p:sp>
        <p:nvSpPr>
          <p:cNvPr id="6" name="Title 7"/>
          <p:cNvSpPr txBox="1">
            <a:spLocks/>
          </p:cNvSpPr>
          <p:nvPr/>
        </p:nvSpPr>
        <p:spPr>
          <a:xfrm>
            <a:off x="457200" y="21429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DCVF Output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14546" y="6202940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Using the NDE reference software information</a:t>
            </a:r>
            <a:endParaRPr lang="en-US" b="1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994F-9985-494F-A09A-544295A3954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Title 4"/>
          <p:cNvSpPr>
            <a:spLocks noGrp="1"/>
          </p:cNvSpPr>
          <p:nvPr>
            <p:ph type="title"/>
          </p:nvPr>
        </p:nvSpPr>
        <p:spPr>
          <a:xfrm>
            <a:off x="500034" y="71422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Disparity Compensated View Filter</a:t>
            </a:r>
            <a:br>
              <a:rPr lang="en-US" sz="3200" dirty="0" smtClean="0"/>
            </a:br>
            <a:r>
              <a:rPr lang="en-US" sz="3200" dirty="0" smtClean="0"/>
              <a:t>(DCVF)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85720" y="1142984"/>
            <a:ext cx="8294231" cy="5584306"/>
            <a:chOff x="0" y="1142984"/>
            <a:chExt cx="8294231" cy="5584306"/>
          </a:xfrm>
        </p:grpSpPr>
        <p:grpSp>
          <p:nvGrpSpPr>
            <p:cNvPr id="2" name="Group 19"/>
            <p:cNvGrpSpPr/>
            <p:nvPr/>
          </p:nvGrpSpPr>
          <p:grpSpPr>
            <a:xfrm>
              <a:off x="642910" y="2651935"/>
              <a:ext cx="7651321" cy="3491690"/>
              <a:chOff x="29788" y="1536206"/>
              <a:chExt cx="8542713" cy="4678857"/>
            </a:xfrm>
          </p:grpSpPr>
          <p:grpSp>
            <p:nvGrpSpPr>
              <p:cNvPr id="3" name="Group 37"/>
              <p:cNvGrpSpPr>
                <a:grpSpLocks/>
              </p:cNvGrpSpPr>
              <p:nvPr/>
            </p:nvGrpSpPr>
            <p:grpSpPr bwMode="auto">
              <a:xfrm>
                <a:off x="29788" y="1857374"/>
                <a:ext cx="8542713" cy="4357689"/>
                <a:chOff x="-756064" y="1928802"/>
                <a:chExt cx="8542773" cy="4357718"/>
              </a:xfrm>
            </p:grpSpPr>
            <p:grpSp>
              <p:nvGrpSpPr>
                <p:cNvPr id="4" name="Group 28"/>
                <p:cNvGrpSpPr>
                  <a:grpSpLocks/>
                </p:cNvGrpSpPr>
                <p:nvPr/>
              </p:nvGrpSpPr>
              <p:grpSpPr bwMode="auto">
                <a:xfrm>
                  <a:off x="1571604" y="1928802"/>
                  <a:ext cx="6215105" cy="4357718"/>
                  <a:chOff x="1571604" y="1928802"/>
                  <a:chExt cx="6215105" cy="4357718"/>
                </a:xfrm>
              </p:grpSpPr>
              <p:cxnSp>
                <p:nvCxnSpPr>
                  <p:cNvPr id="15" name="Straight Arrow Connector 14"/>
                  <p:cNvCxnSpPr/>
                  <p:nvPr/>
                </p:nvCxnSpPr>
                <p:spPr>
                  <a:xfrm rot="5400000" flipH="1" flipV="1">
                    <a:off x="5928529" y="2528087"/>
                    <a:ext cx="1143008" cy="1587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Arrow Connector 15"/>
                  <p:cNvCxnSpPr/>
                  <p:nvPr/>
                </p:nvCxnSpPr>
                <p:spPr>
                  <a:xfrm rot="5400000" flipH="1" flipV="1">
                    <a:off x="2286778" y="2499512"/>
                    <a:ext cx="1143008" cy="1587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1571604" y="2571744"/>
                    <a:ext cx="6215105" cy="3714776"/>
                    <a:chOff x="1571604" y="2571744"/>
                    <a:chExt cx="6215105" cy="3714776"/>
                  </a:xfrm>
                </p:grpSpPr>
                <p:grpSp>
                  <p:nvGrpSpPr>
                    <p:cNvPr id="6" name="Group 2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71604" y="2571744"/>
                      <a:ext cx="6215105" cy="2500329"/>
                      <a:chOff x="1571604" y="2571744"/>
                      <a:chExt cx="6215105" cy="2500329"/>
                    </a:xfrm>
                  </p:grpSpPr>
                  <p:cxnSp>
                    <p:nvCxnSpPr>
                      <p:cNvPr id="21" name="Straight Arrow Connector 20"/>
                      <p:cNvCxnSpPr/>
                      <p:nvPr/>
                    </p:nvCxnSpPr>
                    <p:spPr>
                      <a:xfrm rot="5400000" flipH="1" flipV="1">
                        <a:off x="5869790" y="4499775"/>
                        <a:ext cx="1143008" cy="1588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" name="Straight Arrow Connector 21"/>
                      <p:cNvCxnSpPr/>
                      <p:nvPr/>
                    </p:nvCxnSpPr>
                    <p:spPr>
                      <a:xfrm rot="5400000" flipH="1" flipV="1">
                        <a:off x="2307415" y="4499775"/>
                        <a:ext cx="1143008" cy="1588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3" name="Rectangle 22"/>
                      <p:cNvSpPr/>
                      <p:nvPr/>
                    </p:nvSpPr>
                    <p:spPr>
                      <a:xfrm>
                        <a:off x="1571604" y="2571744"/>
                        <a:ext cx="6215105" cy="1357321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US" b="1" dirty="0"/>
                          <a:t>Disparity Compensated View Filter</a:t>
                        </a:r>
                      </a:p>
                      <a:p>
                        <a:pPr algn="ctr">
                          <a:defRPr/>
                        </a:pPr>
                        <a:r>
                          <a:rPr lang="en-US" b="1" dirty="0"/>
                          <a:t>(DCVF)</a:t>
                        </a:r>
                      </a:p>
                    </p:txBody>
                  </p:sp>
                </p:grpSp>
                <p:sp>
                  <p:nvSpPr>
                    <p:cNvPr id="19" name="TextBox 2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553471" y="6009521"/>
                      <a:ext cx="661207" cy="27699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200" b="1"/>
                        <a:t>View 1</a:t>
                      </a:r>
                    </a:p>
                  </p:txBody>
                </p:sp>
                <p:sp>
                  <p:nvSpPr>
                    <p:cNvPr id="20" name="TextBox 2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114485" y="6009521"/>
                      <a:ext cx="661207" cy="27699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200" b="1"/>
                        <a:t>View 2</a:t>
                      </a:r>
                    </a:p>
                  </p:txBody>
                </p:sp>
              </p:grpSp>
            </p:grp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695298" y="3252786"/>
                  <a:ext cx="857256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ectangle 13"/>
                <p:cNvSpPr/>
                <p:nvPr/>
              </p:nvSpPr>
              <p:spPr>
                <a:xfrm>
                  <a:off x="-756064" y="4319138"/>
                  <a:ext cx="1557350" cy="91440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sz="1200" b="1" dirty="0"/>
                    <a:t>Disparity</a:t>
                  </a:r>
                </a:p>
                <a:p>
                  <a:pPr algn="ctr">
                    <a:defRPr/>
                  </a:pPr>
                  <a:r>
                    <a:rPr lang="en-US" sz="1200" b="1" dirty="0"/>
                    <a:t>Field Information</a:t>
                  </a:r>
                </a:p>
                <a:p>
                  <a:pPr algn="ctr">
                    <a:defRPr/>
                  </a:pPr>
                  <a:r>
                    <a:rPr lang="en-US" sz="1200" b="1" dirty="0"/>
                    <a:t>( DF </a:t>
                  </a:r>
                  <a:r>
                    <a:rPr lang="en-US" sz="1200" b="1" baseline="-25000" dirty="0"/>
                    <a:t>1 2 </a:t>
                  </a:r>
                  <a:r>
                    <a:rPr lang="en-US" sz="1200" b="1" dirty="0"/>
                    <a:t>)</a:t>
                  </a:r>
                </a:p>
              </p:txBody>
            </p:sp>
          </p:grpSp>
          <p:sp>
            <p:nvSpPr>
              <p:cNvPr id="10" name="TextBox 38"/>
              <p:cNvSpPr txBox="1">
                <a:spLocks noChangeArrowheads="1"/>
              </p:cNvSpPr>
              <p:nvPr/>
            </p:nvSpPr>
            <p:spPr bwMode="auto">
              <a:xfrm>
                <a:off x="2943951" y="1536206"/>
                <a:ext cx="1436243" cy="37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/>
                  <a:t>Common View </a:t>
                </a:r>
              </a:p>
            </p:txBody>
          </p:sp>
          <p:sp>
            <p:nvSpPr>
              <p:cNvPr id="11" name="TextBox 39"/>
              <p:cNvSpPr txBox="1">
                <a:spLocks noChangeArrowheads="1"/>
              </p:cNvSpPr>
              <p:nvPr/>
            </p:nvSpPr>
            <p:spPr bwMode="auto">
              <a:xfrm>
                <a:off x="6978055" y="1565380"/>
                <a:ext cx="624983" cy="37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/>
                  <a:t>Error</a:t>
                </a:r>
              </a:p>
            </p:txBody>
          </p:sp>
        </p:grpSp>
        <p:pic>
          <p:nvPicPr>
            <p:cNvPr id="25" name="Picture 18" descr="pantomime39_flower_20p_leftshift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928926" y="4714884"/>
              <a:ext cx="1923805" cy="15179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6" name="Picture 19" descr="pantomime39_flower_20p_shift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143636" y="4714884"/>
              <a:ext cx="1902526" cy="15011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2" name="TextBox 31"/>
            <p:cNvSpPr txBox="1"/>
            <p:nvPr/>
          </p:nvSpPr>
          <p:spPr>
            <a:xfrm>
              <a:off x="1500166" y="6357958"/>
              <a:ext cx="6673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Pantomime test data with 20 pixel disparity in texture block</a:t>
              </a:r>
              <a:endParaRPr lang="en-US" b="1" dirty="0"/>
            </a:p>
          </p:txBody>
        </p:sp>
        <p:pic>
          <p:nvPicPr>
            <p:cNvPr id="33" name="Picture 32" descr="HighBandImage_pantomime_flower_ErrorInfo_NDE_reference.ti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9275" y="1172400"/>
              <a:ext cx="1905194" cy="14707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4" name="Picture 33" descr="LowBandImage_pantomime_flower_ErrorInfo_NDE_reference.ti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57488" y="1142984"/>
              <a:ext cx="1943298" cy="15001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5" name="Picture 34" descr="pantomime_texture_-20pixel_error_vector.t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198668"/>
              <a:ext cx="2384480" cy="13237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7" name="Date Placehold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112568-7D18-4A5B-B424-E4CF72C5D7E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5009" y="2130974"/>
            <a:ext cx="168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Common View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43834" y="4643446"/>
            <a:ext cx="12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 View</a:t>
            </a:r>
            <a:endParaRPr lang="en-US" dirty="0"/>
          </a:p>
        </p:txBody>
      </p:sp>
      <p:sp>
        <p:nvSpPr>
          <p:cNvPr id="7" name="Title 7"/>
          <p:cNvSpPr txBox="1">
            <a:spLocks/>
          </p:cNvSpPr>
          <p:nvPr/>
        </p:nvSpPr>
        <p:spPr>
          <a:xfrm>
            <a:off x="457200" y="21429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DCVF Output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14546" y="6345816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Using the NDE reference software information</a:t>
            </a:r>
            <a:endParaRPr lang="en-US" b="1" dirty="0"/>
          </a:p>
        </p:txBody>
      </p:sp>
      <p:pic>
        <p:nvPicPr>
          <p:cNvPr id="11" name="Picture 10" descr="HighBandImage_pantomime_flower_ErrorInfo_NDE_reference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96" y="3571876"/>
            <a:ext cx="3571900" cy="2678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LowBandImage_pantomime_flower_ErrorInfo_NDE_reference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480" y="1071546"/>
            <a:ext cx="3643338" cy="2732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994F-9985-494F-A09A-544295A3954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Title 4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Disparity Compensated View Filter</a:t>
            </a:r>
            <a:br>
              <a:rPr lang="en-US" sz="3200" dirty="0" smtClean="0"/>
            </a:br>
            <a:r>
              <a:rPr lang="en-US" sz="3200" dirty="0" smtClean="0"/>
              <a:t>(DCVF)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00886" y="1285860"/>
            <a:ext cx="8358246" cy="5429288"/>
            <a:chOff x="142844" y="1500174"/>
            <a:chExt cx="8358246" cy="5429288"/>
          </a:xfrm>
        </p:grpSpPr>
        <p:grpSp>
          <p:nvGrpSpPr>
            <p:cNvPr id="24" name="Group 23"/>
            <p:cNvGrpSpPr/>
            <p:nvPr/>
          </p:nvGrpSpPr>
          <p:grpSpPr>
            <a:xfrm>
              <a:off x="849769" y="2723372"/>
              <a:ext cx="7651321" cy="3706025"/>
              <a:chOff x="642910" y="2366182"/>
              <a:chExt cx="7651321" cy="3706025"/>
            </a:xfrm>
          </p:grpSpPr>
          <p:grpSp>
            <p:nvGrpSpPr>
              <p:cNvPr id="2" name="Group 19"/>
              <p:cNvGrpSpPr/>
              <p:nvPr/>
            </p:nvGrpSpPr>
            <p:grpSpPr>
              <a:xfrm>
                <a:off x="642910" y="2366182"/>
                <a:ext cx="7651321" cy="3706025"/>
                <a:chOff x="29788" y="1536206"/>
                <a:chExt cx="8542713" cy="4866473"/>
              </a:xfrm>
            </p:grpSpPr>
            <p:grpSp>
              <p:nvGrpSpPr>
                <p:cNvPr id="3" name="Group 37"/>
                <p:cNvGrpSpPr>
                  <a:grpSpLocks/>
                </p:cNvGrpSpPr>
                <p:nvPr/>
              </p:nvGrpSpPr>
              <p:grpSpPr bwMode="auto">
                <a:xfrm>
                  <a:off x="29788" y="1857374"/>
                  <a:ext cx="8542713" cy="4545305"/>
                  <a:chOff x="-756064" y="1928802"/>
                  <a:chExt cx="8542773" cy="4545336"/>
                </a:xfrm>
              </p:grpSpPr>
              <p:grpSp>
                <p:nvGrpSpPr>
                  <p:cNvPr id="4" name="Group 28"/>
                  <p:cNvGrpSpPr>
                    <a:grpSpLocks/>
                  </p:cNvGrpSpPr>
                  <p:nvPr/>
                </p:nvGrpSpPr>
                <p:grpSpPr bwMode="auto">
                  <a:xfrm>
                    <a:off x="1571604" y="1928802"/>
                    <a:ext cx="6215105" cy="4545336"/>
                    <a:chOff x="1571604" y="1928802"/>
                    <a:chExt cx="6215105" cy="4545336"/>
                  </a:xfrm>
                </p:grpSpPr>
                <p:cxnSp>
                  <p:nvCxnSpPr>
                    <p:cNvPr id="15" name="Straight Arrow Connector 14"/>
                    <p:cNvCxnSpPr/>
                    <p:nvPr/>
                  </p:nvCxnSpPr>
                  <p:spPr>
                    <a:xfrm rot="5400000" flipH="1" flipV="1">
                      <a:off x="5928529" y="2528087"/>
                      <a:ext cx="1143008" cy="1587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Straight Arrow Connector 15"/>
                    <p:cNvCxnSpPr/>
                    <p:nvPr/>
                  </p:nvCxnSpPr>
                  <p:spPr>
                    <a:xfrm rot="5400000" flipH="1" flipV="1">
                      <a:off x="2286778" y="2499512"/>
                      <a:ext cx="1143008" cy="1587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" name="Group 2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71604" y="2571744"/>
                      <a:ext cx="6215105" cy="3902394"/>
                      <a:chOff x="1571604" y="2571744"/>
                      <a:chExt cx="6215105" cy="3902394"/>
                    </a:xfrm>
                  </p:grpSpPr>
                  <p:grpSp>
                    <p:nvGrpSpPr>
                      <p:cNvPr id="6" name="Group 2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571604" y="2571744"/>
                        <a:ext cx="6215105" cy="2500329"/>
                        <a:chOff x="1571604" y="2571744"/>
                        <a:chExt cx="6215105" cy="2500329"/>
                      </a:xfrm>
                    </p:grpSpPr>
                    <p:cxnSp>
                      <p:nvCxnSpPr>
                        <p:cNvPr id="21" name="Straight Arrow Connector 20"/>
                        <p:cNvCxnSpPr/>
                        <p:nvPr/>
                      </p:nvCxnSpPr>
                      <p:spPr>
                        <a:xfrm rot="5400000" flipH="1" flipV="1">
                          <a:off x="5869790" y="4499775"/>
                          <a:ext cx="1143008" cy="1588"/>
                        </a:xfrm>
                        <a:prstGeom prst="straightConnector1">
                          <a:avLst/>
                        </a:prstGeom>
                        <a:ln>
                          <a:tailEnd type="arrow"/>
                        </a:ln>
                      </p:spPr>
                      <p:style>
                        <a:lnRef idx="2">
                          <a:schemeClr val="dk1"/>
                        </a:lnRef>
                        <a:fillRef idx="0">
                          <a:schemeClr val="dk1"/>
                        </a:fillRef>
                        <a:effectRef idx="1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2" name="Straight Arrow Connector 21"/>
                        <p:cNvCxnSpPr/>
                        <p:nvPr/>
                      </p:nvCxnSpPr>
                      <p:spPr>
                        <a:xfrm rot="5400000" flipH="1" flipV="1">
                          <a:off x="2307415" y="4499775"/>
                          <a:ext cx="1143008" cy="1588"/>
                        </a:xfrm>
                        <a:prstGeom prst="straightConnector1">
                          <a:avLst/>
                        </a:prstGeom>
                        <a:ln>
                          <a:tailEnd type="arrow"/>
                        </a:ln>
                      </p:spPr>
                      <p:style>
                        <a:lnRef idx="2">
                          <a:schemeClr val="dk1"/>
                        </a:lnRef>
                        <a:fillRef idx="0">
                          <a:schemeClr val="dk1"/>
                        </a:fillRef>
                        <a:effectRef idx="1">
                          <a:schemeClr val="dk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3" name="Rectangle 22"/>
                        <p:cNvSpPr/>
                        <p:nvPr/>
                      </p:nvSpPr>
                      <p:spPr>
                        <a:xfrm>
                          <a:off x="1571604" y="2571744"/>
                          <a:ext cx="6215105" cy="1357321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anchor="ctr"/>
                        <a:lstStyle/>
                        <a:p>
                          <a:pPr algn="ctr">
                            <a:defRPr/>
                          </a:pPr>
                          <a:r>
                            <a:rPr lang="en-US" b="1" dirty="0"/>
                            <a:t>Disparity Compensated View Filter</a:t>
                          </a:r>
                        </a:p>
                        <a:p>
                          <a:pPr algn="ctr">
                            <a:defRPr/>
                          </a:pPr>
                          <a:r>
                            <a:rPr lang="en-US" b="1" dirty="0"/>
                            <a:t>(DCVF)</a:t>
                          </a:r>
                        </a:p>
                      </p:txBody>
                    </p:sp>
                  </p:grpSp>
                  <p:sp>
                    <p:nvSpPr>
                      <p:cNvPr id="19" name="TextBox 23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95101" y="6110401"/>
                        <a:ext cx="1312258" cy="3637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sz="1200" b="1" dirty="0" smtClean="0"/>
                          <a:t>pantomime39</a:t>
                        </a:r>
                        <a:endParaRPr lang="en-US" sz="1200" b="1" dirty="0"/>
                      </a:p>
                    </p:txBody>
                  </p:sp>
                  <p:sp>
                    <p:nvSpPr>
                      <p:cNvPr id="20" name="TextBox 2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5864116" y="6110400"/>
                        <a:ext cx="1312258" cy="3637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>
                        <a:spAutoFit/>
                      </a:bodyPr>
                      <a:lstStyle/>
                      <a:p>
                        <a:r>
                          <a:rPr lang="en-US" sz="1200" b="1" dirty="0" smtClean="0"/>
                          <a:t>pantomime40</a:t>
                        </a:r>
                        <a:endParaRPr lang="en-US" sz="1200" b="1" dirty="0"/>
                      </a:p>
                    </p:txBody>
                  </p:sp>
                </p:grpSp>
              </p:grpSp>
              <p:cxnSp>
                <p:nvCxnSpPr>
                  <p:cNvPr id="13" name="Straight Arrow Connector 12"/>
                  <p:cNvCxnSpPr/>
                  <p:nvPr/>
                </p:nvCxnSpPr>
                <p:spPr>
                  <a:xfrm>
                    <a:off x="695298" y="3252786"/>
                    <a:ext cx="857256" cy="1588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Rectangle 13"/>
                  <p:cNvSpPr/>
                  <p:nvPr/>
                </p:nvSpPr>
                <p:spPr>
                  <a:xfrm>
                    <a:off x="-756064" y="4319138"/>
                    <a:ext cx="1557350" cy="914406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r>
                      <a:rPr lang="en-US" sz="1200" b="1" dirty="0"/>
                      <a:t>Disparity</a:t>
                    </a:r>
                  </a:p>
                  <a:p>
                    <a:pPr algn="ctr">
                      <a:defRPr/>
                    </a:pPr>
                    <a:r>
                      <a:rPr lang="en-US" sz="1200" b="1" dirty="0"/>
                      <a:t>Field Information</a:t>
                    </a:r>
                  </a:p>
                  <a:p>
                    <a:pPr algn="ctr">
                      <a:defRPr/>
                    </a:pPr>
                    <a:r>
                      <a:rPr lang="en-US" sz="1200" b="1" dirty="0"/>
                      <a:t>( DF </a:t>
                    </a:r>
                    <a:r>
                      <a:rPr lang="en-US" sz="1200" b="1" baseline="-25000" dirty="0"/>
                      <a:t>1 2 </a:t>
                    </a:r>
                    <a:r>
                      <a:rPr lang="en-US" sz="1200" b="1" dirty="0"/>
                      <a:t>)</a:t>
                    </a:r>
                  </a:p>
                </p:txBody>
              </p:sp>
            </p:grpSp>
            <p:sp>
              <p:nvSpPr>
                <p:cNvPr id="10" name="TextBox 38"/>
                <p:cNvSpPr txBox="1">
                  <a:spLocks noChangeArrowheads="1"/>
                </p:cNvSpPr>
                <p:nvPr/>
              </p:nvSpPr>
              <p:spPr bwMode="auto">
                <a:xfrm>
                  <a:off x="2943951" y="1536206"/>
                  <a:ext cx="1436243" cy="371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200" b="1" dirty="0"/>
                    <a:t>Common View </a:t>
                  </a:r>
                </a:p>
              </p:txBody>
            </p:sp>
            <p:sp>
              <p:nvSpPr>
                <p:cNvPr id="11" name="TextBox 39"/>
                <p:cNvSpPr txBox="1">
                  <a:spLocks noChangeArrowheads="1"/>
                </p:cNvSpPr>
                <p:nvPr/>
              </p:nvSpPr>
              <p:spPr bwMode="auto">
                <a:xfrm>
                  <a:off x="6978055" y="1565380"/>
                  <a:ext cx="624983" cy="371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1200" b="1" dirty="0"/>
                    <a:t>Error</a:t>
                  </a:r>
                </a:p>
              </p:txBody>
            </p:sp>
          </p:grpSp>
          <p:pic>
            <p:nvPicPr>
              <p:cNvPr id="25" name="Picture 18" descr="pantomime39_flower_20p_leftshift.jp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007819" y="4430044"/>
                <a:ext cx="1741227" cy="137384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6" name="Picture 19" descr="pantomime39_flower_20p_shift.jp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222529" y="4429132"/>
                <a:ext cx="1721967" cy="135864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1742190" y="6560130"/>
              <a:ext cx="51347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Pantomime test data with fixed texture block</a:t>
              </a:r>
              <a:endParaRPr lang="en-US" b="1" dirty="0"/>
            </a:p>
          </p:txBody>
        </p:sp>
        <p:pic>
          <p:nvPicPr>
            <p:cNvPr id="28" name="Picture 27" descr="HighBandImage_pantomime_flower_ErrorInfo_NDE_reference.ti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9388" y="1500174"/>
              <a:ext cx="1667686" cy="12507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Picture 28" descr="LowBandImage_pantomime_flower_ErrorInfo_NDE_reference.ti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1802" y="1500174"/>
              <a:ext cx="1667686" cy="12507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3" name="Picture 32" descr="pantomime_flower_errorinfor_NDE_reference_vector.t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42844" y="3286124"/>
              <a:ext cx="2444877" cy="13573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5" name="Date Placeholder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112568-7D18-4A5B-B424-E4CF72C5D7E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Disparity Information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229600" cy="4525962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en-US" sz="2800" u="sng" dirty="0" smtClean="0"/>
              <a:t>Using  NDE reference software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468166-49D2-4CC8-9861-4966004A6FF2}" type="slidenum">
              <a:rPr lang="en-US"/>
              <a:pPr>
                <a:defRPr/>
              </a:pPr>
              <a:t>2</a:t>
            </a:fld>
            <a:endParaRPr lang="en-US"/>
          </a:p>
        </p:txBody>
      </p:sp>
      <p:pic>
        <p:nvPicPr>
          <p:cNvPr id="819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Date Placeholder 3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28625" y="2081213"/>
            <a:ext cx="8215341" cy="3933118"/>
            <a:chOff x="428625" y="2081213"/>
            <a:chExt cx="8346642" cy="3933118"/>
          </a:xfrm>
        </p:grpSpPr>
        <p:grpSp>
          <p:nvGrpSpPr>
            <p:cNvPr id="2" name="Group 30"/>
            <p:cNvGrpSpPr>
              <a:grpSpLocks/>
            </p:cNvGrpSpPr>
            <p:nvPr/>
          </p:nvGrpSpPr>
          <p:grpSpPr bwMode="auto">
            <a:xfrm>
              <a:off x="428625" y="2081213"/>
              <a:ext cx="5786434" cy="3562350"/>
              <a:chOff x="428596" y="1807592"/>
              <a:chExt cx="5786474" cy="3562376"/>
            </a:xfrm>
          </p:grpSpPr>
          <p:grpSp>
            <p:nvGrpSpPr>
              <p:cNvPr id="3" name="Group 29"/>
              <p:cNvGrpSpPr>
                <a:grpSpLocks/>
              </p:cNvGrpSpPr>
              <p:nvPr/>
            </p:nvGrpSpPr>
            <p:grpSpPr bwMode="auto">
              <a:xfrm>
                <a:off x="428596" y="1807592"/>
                <a:ext cx="5786474" cy="3562376"/>
                <a:chOff x="571472" y="2345758"/>
                <a:chExt cx="5786474" cy="3562376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2600312" y="2499746"/>
                  <a:ext cx="1400180" cy="3265512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b="1" dirty="0"/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b="1" dirty="0" smtClean="0"/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b="1" dirty="0" smtClean="0"/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b="1" dirty="0" smtClean="0"/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b="1" dirty="0" smtClean="0"/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b="1" dirty="0" smtClean="0"/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b="1" dirty="0" smtClean="0"/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b="1" dirty="0" smtClean="0"/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b="1" dirty="0" smtClean="0"/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b="1" dirty="0" smtClean="0"/>
                    <a:t>Nagoya </a:t>
                  </a:r>
                  <a:r>
                    <a:rPr lang="en-US" b="1" dirty="0"/>
                    <a:t>Depth Estimation </a:t>
                  </a:r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b="1" dirty="0"/>
                    <a:t>Reference Software</a:t>
                  </a:r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4652959" y="3479241"/>
                  <a:ext cx="1704987" cy="1204921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b="1" dirty="0" smtClean="0"/>
                    <a:t>Error</a:t>
                  </a:r>
                  <a:endParaRPr lang="en-US" b="1" dirty="0"/>
                </a:p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b="1" dirty="0"/>
                    <a:t>Information</a:t>
                  </a:r>
                </a:p>
              </p:txBody>
            </p:sp>
            <p:grpSp>
              <p:nvGrpSpPr>
                <p:cNvPr id="4" name="Group 23"/>
                <p:cNvGrpSpPr>
                  <a:grpSpLocks/>
                </p:cNvGrpSpPr>
                <p:nvPr/>
              </p:nvGrpSpPr>
              <p:grpSpPr bwMode="auto">
                <a:xfrm>
                  <a:off x="571472" y="2345758"/>
                  <a:ext cx="2000264" cy="3562376"/>
                  <a:chOff x="571472" y="2345758"/>
                  <a:chExt cx="2000264" cy="3562376"/>
                </a:xfrm>
              </p:grpSpPr>
              <p:pic>
                <p:nvPicPr>
                  <p:cNvPr id="8211" name="Picture 12" descr="pantomine.jpg"/>
                  <p:cNvPicPr>
                    <a:picLocks noChangeAspect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571472" y="2345758"/>
                    <a:ext cx="1324614" cy="990608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pic>
                <p:nvPicPr>
                  <p:cNvPr id="8212" name="Picture 13" descr="pantomine.jpg"/>
                  <p:cNvPicPr>
                    <a:picLocks noChangeAspect="1"/>
                  </p:cNvPicPr>
                  <p:nvPr/>
                </p:nvPicPr>
                <p:blipFill>
                  <a:blip r:embed="rId3"/>
                  <a:srcRect/>
                  <a:stretch>
                    <a:fillRect/>
                  </a:stretch>
                </p:blipFill>
                <p:spPr bwMode="auto">
                  <a:xfrm>
                    <a:off x="604180" y="4917526"/>
                    <a:ext cx="1324614" cy="990608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cxnSp>
                <p:nvCxnSpPr>
                  <p:cNvPr id="20" name="Straight Arrow Connector 19"/>
                  <p:cNvCxnSpPr>
                    <a:stCxn id="13" idx="3"/>
                  </p:cNvCxnSpPr>
                  <p:nvPr/>
                </p:nvCxnSpPr>
                <p:spPr>
                  <a:xfrm flipV="1">
                    <a:off x="1895456" y="2836299"/>
                    <a:ext cx="676280" cy="4763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/>
                  <p:cNvCxnSpPr/>
                  <p:nvPr/>
                </p:nvCxnSpPr>
                <p:spPr>
                  <a:xfrm flipV="1">
                    <a:off x="1895456" y="5403305"/>
                    <a:ext cx="676280" cy="4762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2" name="Straight Arrow Connector 21"/>
                <p:cNvCxnSpPr/>
                <p:nvPr/>
              </p:nvCxnSpPr>
              <p:spPr>
                <a:xfrm flipV="1">
                  <a:off x="4000491" y="4117421"/>
                  <a:ext cx="676280" cy="4762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04" name="Rectangle 25"/>
              <p:cNvSpPr>
                <a:spLocks noChangeArrowheads="1"/>
              </p:cNvSpPr>
              <p:nvPr/>
            </p:nvSpPr>
            <p:spPr bwMode="auto">
              <a:xfrm>
                <a:off x="548770" y="2820531"/>
                <a:ext cx="1082677" cy="277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 smtClean="0">
                    <a:latin typeface="Calibri" pitchFamily="34" charset="0"/>
                  </a:rPr>
                  <a:t>pantomime39</a:t>
                </a:r>
                <a:endParaRPr lang="en-US" sz="1200" b="1" dirty="0">
                  <a:latin typeface="Calibri" pitchFamily="34" charset="0"/>
                </a:endParaRPr>
              </a:p>
            </p:txBody>
          </p:sp>
          <p:sp>
            <p:nvSpPr>
              <p:cNvPr id="8205" name="Rectangle 26"/>
              <p:cNvSpPr>
                <a:spLocks noChangeArrowheads="1"/>
              </p:cNvSpPr>
              <p:nvPr/>
            </p:nvSpPr>
            <p:spPr bwMode="auto">
              <a:xfrm>
                <a:off x="571444" y="4106416"/>
                <a:ext cx="1082677" cy="277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 smtClean="0">
                    <a:latin typeface="Calibri" pitchFamily="34" charset="0"/>
                  </a:rPr>
                  <a:t>pantomime40</a:t>
                </a:r>
                <a:endParaRPr lang="en-US" sz="1200" b="1" dirty="0">
                  <a:latin typeface="Calibri" pitchFamily="34" charset="0"/>
                </a:endParaRPr>
              </a:p>
            </p:txBody>
          </p:sp>
        </p:grpSp>
        <p:pic>
          <p:nvPicPr>
            <p:cNvPr id="8200" name="Picture 49" descr="pantomine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61963" y="3367088"/>
              <a:ext cx="1323975" cy="990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201" name="Rectangle 50"/>
            <p:cNvSpPr>
              <a:spLocks noChangeArrowheads="1"/>
            </p:cNvSpPr>
            <p:nvPr/>
          </p:nvSpPr>
          <p:spPr bwMode="auto">
            <a:xfrm>
              <a:off x="571472" y="5737332"/>
              <a:ext cx="108266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 smtClean="0">
                  <a:latin typeface="Calibri" pitchFamily="34" charset="0"/>
                </a:rPr>
                <a:t>pantomime39</a:t>
              </a:r>
              <a:endParaRPr lang="en-US" sz="1200" b="1" dirty="0">
                <a:latin typeface="Calibri" pitchFamily="34" charset="0"/>
              </a:endParaRP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 flipV="1">
              <a:off x="1752600" y="3852863"/>
              <a:ext cx="676275" cy="476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23" name="Picture 22" descr="pantomime_error_vector.ti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7879" y="3203111"/>
              <a:ext cx="1857388" cy="12858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24" name="Straight Arrow Connector 23"/>
            <p:cNvCxnSpPr/>
            <p:nvPr/>
          </p:nvCxnSpPr>
          <p:spPr bwMode="auto">
            <a:xfrm flipV="1">
              <a:off x="6253179" y="3846053"/>
              <a:ext cx="676275" cy="476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en-US" sz="3200" dirty="0" smtClean="0"/>
              <a:t>Disparity Information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pantomime_flower_errorinfor_NDE_reference_vector_zoo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0" y="2428868"/>
            <a:ext cx="7210622" cy="421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pantomime_flower_errorinfor_NDE_reference_vector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84" y="857232"/>
            <a:ext cx="3101485" cy="1808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6357950" y="1000108"/>
            <a:ext cx="1928826" cy="2000264"/>
            <a:chOff x="6000760" y="1071546"/>
            <a:chExt cx="1857388" cy="2286016"/>
          </a:xfrm>
        </p:grpSpPr>
        <p:sp>
          <p:nvSpPr>
            <p:cNvPr id="6" name="Oval 5"/>
            <p:cNvSpPr/>
            <p:nvPr/>
          </p:nvSpPr>
          <p:spPr>
            <a:xfrm>
              <a:off x="6143636" y="1071546"/>
              <a:ext cx="1714512" cy="1357322"/>
            </a:xfrm>
            <a:prstGeom prst="ellipse">
              <a:avLst/>
            </a:prstGeom>
            <a:solidFill>
              <a:schemeClr val="accent2">
                <a:alpha val="34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hape 6"/>
            <p:cNvCxnSpPr/>
            <p:nvPr/>
          </p:nvCxnSpPr>
          <p:spPr>
            <a:xfrm rot="5400000">
              <a:off x="6072198" y="2357430"/>
              <a:ext cx="928694" cy="107157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112568-7D18-4A5B-B424-E4CF72C5D7E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42910" y="1428736"/>
            <a:ext cx="4786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disparity </a:t>
            </a:r>
            <a:r>
              <a:rPr lang="en-US" b="1" dirty="0" smtClean="0"/>
              <a:t>information </a:t>
            </a:r>
            <a:r>
              <a:rPr lang="en-US" b="1" dirty="0" smtClean="0"/>
              <a:t> from the NDE reference software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ighBandImage_pantomime_flower_ErrorInfo_NDE_reference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2" y="3643314"/>
            <a:ext cx="3524273" cy="2643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LowBandImage_pantomime_flower_ErrorInfo_NDE_reference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56" y="1071546"/>
            <a:ext cx="3524273" cy="2643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05009" y="2130974"/>
            <a:ext cx="168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Common View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43834" y="4643446"/>
            <a:ext cx="12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 View</a:t>
            </a:r>
            <a:endParaRPr lang="en-US" dirty="0"/>
          </a:p>
        </p:txBody>
      </p:sp>
      <p:sp>
        <p:nvSpPr>
          <p:cNvPr id="7" name="Title 7"/>
          <p:cNvSpPr txBox="1">
            <a:spLocks/>
          </p:cNvSpPr>
          <p:nvPr/>
        </p:nvSpPr>
        <p:spPr>
          <a:xfrm>
            <a:off x="457200" y="21429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DCVF Output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71670" y="6345816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Using the NDE reference software information</a:t>
            </a:r>
            <a:endParaRPr lang="en-US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112568-7D18-4A5B-B424-E4CF72C5D7E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Title 4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Disparity Compensated View Filter</a:t>
            </a:r>
            <a:br>
              <a:rPr lang="en-US" sz="3200" dirty="0" smtClean="0"/>
            </a:br>
            <a:r>
              <a:rPr lang="en-US" sz="3200" dirty="0" smtClean="0"/>
              <a:t>(DCVF)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28596" y="1357298"/>
            <a:ext cx="8215370" cy="5286412"/>
            <a:chOff x="285720" y="1214422"/>
            <a:chExt cx="8215370" cy="5286412"/>
          </a:xfrm>
        </p:grpSpPr>
        <p:grpSp>
          <p:nvGrpSpPr>
            <p:cNvPr id="3" name="Group 19"/>
            <p:cNvGrpSpPr/>
            <p:nvPr/>
          </p:nvGrpSpPr>
          <p:grpSpPr>
            <a:xfrm>
              <a:off x="849769" y="2723372"/>
              <a:ext cx="7651321" cy="3777462"/>
              <a:chOff x="29788" y="1536206"/>
              <a:chExt cx="8542713" cy="4960279"/>
            </a:xfrm>
          </p:grpSpPr>
          <p:grpSp>
            <p:nvGrpSpPr>
              <p:cNvPr id="4" name="Group 37"/>
              <p:cNvGrpSpPr>
                <a:grpSpLocks/>
              </p:cNvGrpSpPr>
              <p:nvPr/>
            </p:nvGrpSpPr>
            <p:grpSpPr bwMode="auto">
              <a:xfrm>
                <a:off x="29788" y="1857374"/>
                <a:ext cx="8542713" cy="4639111"/>
                <a:chOff x="-756064" y="1928802"/>
                <a:chExt cx="8542773" cy="4639143"/>
              </a:xfrm>
            </p:grpSpPr>
            <p:grpSp>
              <p:nvGrpSpPr>
                <p:cNvPr id="5" name="Group 28"/>
                <p:cNvGrpSpPr>
                  <a:grpSpLocks/>
                </p:cNvGrpSpPr>
                <p:nvPr/>
              </p:nvGrpSpPr>
              <p:grpSpPr bwMode="auto">
                <a:xfrm>
                  <a:off x="1571604" y="1928802"/>
                  <a:ext cx="6215105" cy="4639143"/>
                  <a:chOff x="1571604" y="1928802"/>
                  <a:chExt cx="6215105" cy="4639143"/>
                </a:xfrm>
              </p:grpSpPr>
              <p:cxnSp>
                <p:nvCxnSpPr>
                  <p:cNvPr id="15" name="Straight Arrow Connector 14"/>
                  <p:cNvCxnSpPr/>
                  <p:nvPr/>
                </p:nvCxnSpPr>
                <p:spPr>
                  <a:xfrm rot="5400000" flipH="1" flipV="1">
                    <a:off x="5928529" y="2528087"/>
                    <a:ext cx="1143008" cy="1587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Arrow Connector 15"/>
                  <p:cNvCxnSpPr/>
                  <p:nvPr/>
                </p:nvCxnSpPr>
                <p:spPr>
                  <a:xfrm rot="5400000" flipH="1" flipV="1">
                    <a:off x="2286778" y="2499512"/>
                    <a:ext cx="1143008" cy="1587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1571604" y="2571744"/>
                    <a:ext cx="6215105" cy="3996201"/>
                    <a:chOff x="1571604" y="2571744"/>
                    <a:chExt cx="6215105" cy="3996201"/>
                  </a:xfrm>
                </p:grpSpPr>
                <p:grpSp>
                  <p:nvGrpSpPr>
                    <p:cNvPr id="7" name="Group 2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71604" y="2571744"/>
                      <a:ext cx="6215105" cy="2500329"/>
                      <a:chOff x="1571604" y="2571744"/>
                      <a:chExt cx="6215105" cy="2500329"/>
                    </a:xfrm>
                  </p:grpSpPr>
                  <p:cxnSp>
                    <p:nvCxnSpPr>
                      <p:cNvPr id="21" name="Straight Arrow Connector 20"/>
                      <p:cNvCxnSpPr/>
                      <p:nvPr/>
                    </p:nvCxnSpPr>
                    <p:spPr>
                      <a:xfrm rot="5400000" flipH="1" flipV="1">
                        <a:off x="5869790" y="4499775"/>
                        <a:ext cx="1143008" cy="1588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" name="Straight Arrow Connector 21"/>
                      <p:cNvCxnSpPr/>
                      <p:nvPr/>
                    </p:nvCxnSpPr>
                    <p:spPr>
                      <a:xfrm rot="5400000" flipH="1" flipV="1">
                        <a:off x="2307415" y="4499775"/>
                        <a:ext cx="1143008" cy="1588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3" name="Rectangle 22"/>
                      <p:cNvSpPr/>
                      <p:nvPr/>
                    </p:nvSpPr>
                    <p:spPr>
                      <a:xfrm>
                        <a:off x="1571604" y="2571744"/>
                        <a:ext cx="6215105" cy="1357321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US" b="1" dirty="0"/>
                          <a:t>Disparity Compensated View Filter</a:t>
                        </a:r>
                      </a:p>
                      <a:p>
                        <a:pPr algn="ctr">
                          <a:defRPr/>
                        </a:pPr>
                        <a:r>
                          <a:rPr lang="en-US" b="1" dirty="0"/>
                          <a:t>(DCVF)</a:t>
                        </a:r>
                      </a:p>
                    </p:txBody>
                  </p:sp>
                </p:grpSp>
                <p:sp>
                  <p:nvSpPr>
                    <p:cNvPr id="19" name="TextBox 2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195101" y="6204208"/>
                      <a:ext cx="1312258" cy="3637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200" b="1" dirty="0" smtClean="0"/>
                        <a:t>pantomime39</a:t>
                      </a:r>
                      <a:endParaRPr lang="en-US" sz="1200" b="1" dirty="0"/>
                    </a:p>
                  </p:txBody>
                </p:sp>
                <p:sp>
                  <p:nvSpPr>
                    <p:cNvPr id="20" name="TextBox 2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864116" y="6204208"/>
                      <a:ext cx="1312258" cy="36373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200" b="1" dirty="0" smtClean="0"/>
                        <a:t>pantomime40</a:t>
                      </a:r>
                      <a:endParaRPr lang="en-US" sz="1200" b="1" dirty="0"/>
                    </a:p>
                  </p:txBody>
                </p:sp>
              </p:grpSp>
            </p:grp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695298" y="3252786"/>
                  <a:ext cx="857256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ectangle 13"/>
                <p:cNvSpPr/>
                <p:nvPr/>
              </p:nvSpPr>
              <p:spPr>
                <a:xfrm>
                  <a:off x="-756064" y="4319138"/>
                  <a:ext cx="1557350" cy="91440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sz="1200" b="1" dirty="0"/>
                    <a:t>Disparity</a:t>
                  </a:r>
                </a:p>
                <a:p>
                  <a:pPr algn="ctr">
                    <a:defRPr/>
                  </a:pPr>
                  <a:r>
                    <a:rPr lang="en-US" sz="1200" b="1" dirty="0"/>
                    <a:t>Field Information</a:t>
                  </a:r>
                </a:p>
                <a:p>
                  <a:pPr algn="ctr">
                    <a:defRPr/>
                  </a:pPr>
                  <a:r>
                    <a:rPr lang="en-US" sz="1200" b="1" dirty="0"/>
                    <a:t>( DF </a:t>
                  </a:r>
                  <a:r>
                    <a:rPr lang="en-US" sz="1200" b="1" baseline="-25000" dirty="0"/>
                    <a:t>1 2 </a:t>
                  </a:r>
                  <a:r>
                    <a:rPr lang="en-US" sz="1200" b="1" dirty="0"/>
                    <a:t>)</a:t>
                  </a:r>
                </a:p>
              </p:txBody>
            </p:sp>
          </p:grpSp>
          <p:sp>
            <p:nvSpPr>
              <p:cNvPr id="10" name="TextBox 38"/>
              <p:cNvSpPr txBox="1">
                <a:spLocks noChangeArrowheads="1"/>
              </p:cNvSpPr>
              <p:nvPr/>
            </p:nvSpPr>
            <p:spPr bwMode="auto">
              <a:xfrm>
                <a:off x="2943951" y="1536206"/>
                <a:ext cx="1436243" cy="37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/>
                  <a:t>Common View </a:t>
                </a:r>
              </a:p>
            </p:txBody>
          </p:sp>
          <p:sp>
            <p:nvSpPr>
              <p:cNvPr id="11" name="TextBox 39"/>
              <p:cNvSpPr txBox="1">
                <a:spLocks noChangeArrowheads="1"/>
              </p:cNvSpPr>
              <p:nvPr/>
            </p:nvSpPr>
            <p:spPr bwMode="auto">
              <a:xfrm>
                <a:off x="6978055" y="1565380"/>
                <a:ext cx="624983" cy="37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/>
                  <a:t>Error</a:t>
                </a:r>
              </a:p>
            </p:txBody>
          </p:sp>
        </p:grpSp>
        <p:pic>
          <p:nvPicPr>
            <p:cNvPr id="24" name="Picture 18" descr="pantomime40.jp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86191" y="4750314"/>
              <a:ext cx="1829147" cy="14647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Picture 19" descr="pantomime39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81628" y="4757304"/>
              <a:ext cx="1829147" cy="14647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Picture 28" descr="HighBandImage_pantomime_flower_ErrorInfo.ti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4763" y="1214422"/>
              <a:ext cx="1830454" cy="15035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0" name="Picture 29" descr="LowBandImage_pantomime_flower_ErrorInfo.ti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0054" y="1214422"/>
              <a:ext cx="1808662" cy="15035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1" name="Picture 30" descr="pantomime_error_vector.ti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720" y="3214686"/>
              <a:ext cx="1857388" cy="15001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33" name="Date Placeholder 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112568-7D18-4A5B-B424-E4CF72C5D7E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ghBandImage_pantomime_flower_ErrorInfo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6" y="3643314"/>
            <a:ext cx="3619525" cy="2714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LowBandImage_pantomime_flower_ErrorInfo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80" y="1071546"/>
            <a:ext cx="3619525" cy="2714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5009" y="2130974"/>
            <a:ext cx="168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Common View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43834" y="4714884"/>
            <a:ext cx="12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 View</a:t>
            </a:r>
            <a:endParaRPr lang="en-US" dirty="0"/>
          </a:p>
        </p:txBody>
      </p:sp>
      <p:sp>
        <p:nvSpPr>
          <p:cNvPr id="7" name="Title 7"/>
          <p:cNvSpPr txBox="1">
            <a:spLocks/>
          </p:cNvSpPr>
          <p:nvPr/>
        </p:nvSpPr>
        <p:spPr>
          <a:xfrm>
            <a:off x="414366" y="21429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DCVF Output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0232" y="6417254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Using the NDE reference software information</a:t>
            </a:r>
            <a:endParaRPr lang="en-US" b="1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994F-9985-494F-A09A-544295A3954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sz="3200" dirty="0" smtClean="0"/>
              <a:t>Epipolar Geometry</a:t>
            </a:r>
            <a:endParaRPr lang="en-US" sz="32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428596" y="1214422"/>
            <a:ext cx="7418666" cy="4832381"/>
            <a:chOff x="428596" y="1214422"/>
            <a:chExt cx="7418666" cy="4832381"/>
          </a:xfrm>
        </p:grpSpPr>
        <p:graphicFrame>
          <p:nvGraphicFramePr>
            <p:cNvPr id="3073" name="Object 1"/>
            <p:cNvGraphicFramePr>
              <a:graphicFrameLocks noChangeAspect="1"/>
            </p:cNvGraphicFramePr>
            <p:nvPr/>
          </p:nvGraphicFramePr>
          <p:xfrm>
            <a:off x="5929322" y="5286388"/>
            <a:ext cx="493712" cy="404812"/>
          </p:xfrm>
          <a:graphic>
            <a:graphicData uri="http://schemas.openxmlformats.org/presentationml/2006/ole">
              <p:oleObj spid="_x0000_s3073" name="Equation" r:id="rId4" imgW="228600" imgH="228600" progId="Equation.3">
                <p:embed/>
              </p:oleObj>
            </a:graphicData>
          </a:graphic>
        </p:graphicFrame>
        <p:graphicFrame>
          <p:nvGraphicFramePr>
            <p:cNvPr id="3074" name="Object 2"/>
            <p:cNvGraphicFramePr>
              <a:graphicFrameLocks noChangeAspect="1"/>
            </p:cNvGraphicFramePr>
            <p:nvPr/>
          </p:nvGraphicFramePr>
          <p:xfrm>
            <a:off x="3643306" y="5643578"/>
            <a:ext cx="465138" cy="403225"/>
          </p:xfrm>
          <a:graphic>
            <a:graphicData uri="http://schemas.openxmlformats.org/presentationml/2006/ole">
              <p:oleObj spid="_x0000_s3074" name="Equation" r:id="rId5" imgW="215640" imgH="228600" progId="Equation.3">
                <p:embed/>
              </p:oleObj>
            </a:graphicData>
          </a:graphic>
        </p:graphicFrame>
        <p:graphicFrame>
          <p:nvGraphicFramePr>
            <p:cNvPr id="3075" name="Object 3"/>
            <p:cNvGraphicFramePr>
              <a:graphicFrameLocks noChangeAspect="1"/>
            </p:cNvGraphicFramePr>
            <p:nvPr/>
          </p:nvGraphicFramePr>
          <p:xfrm>
            <a:off x="2857488" y="5214950"/>
            <a:ext cx="465138" cy="381000"/>
          </p:xfrm>
          <a:graphic>
            <a:graphicData uri="http://schemas.openxmlformats.org/presentationml/2006/ole">
              <p:oleObj spid="_x0000_s3075" name="Equation" r:id="rId6" imgW="215640" imgH="215640" progId="Equation.3">
                <p:embed/>
              </p:oleObj>
            </a:graphicData>
          </a:graphic>
        </p:graphicFrame>
        <p:grpSp>
          <p:nvGrpSpPr>
            <p:cNvPr id="43" name="Group 42"/>
            <p:cNvGrpSpPr/>
            <p:nvPr/>
          </p:nvGrpSpPr>
          <p:grpSpPr>
            <a:xfrm>
              <a:off x="428596" y="1214422"/>
              <a:ext cx="7418666" cy="4793160"/>
              <a:chOff x="428596" y="1357298"/>
              <a:chExt cx="7418666" cy="4793160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428596" y="4143380"/>
                <a:ext cx="1633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common point</a:t>
                </a:r>
                <a:endParaRPr lang="en-US" dirty="0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357290" y="1357298"/>
                <a:ext cx="6489972" cy="4793160"/>
                <a:chOff x="1428639" y="1559470"/>
                <a:chExt cx="6489972" cy="4793160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1428639" y="2000239"/>
                  <a:ext cx="6489972" cy="4352391"/>
                  <a:chOff x="510920" y="856808"/>
                  <a:chExt cx="6489972" cy="4574362"/>
                </a:xfrm>
              </p:grpSpPr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510920" y="856808"/>
                    <a:ext cx="6489972" cy="3954000"/>
                    <a:chOff x="510920" y="856808"/>
                    <a:chExt cx="6489972" cy="3954000"/>
                  </a:xfrm>
                </p:grpSpPr>
                <p:grpSp>
                  <p:nvGrpSpPr>
                    <p:cNvPr id="11" name="Group 10"/>
                    <p:cNvGrpSpPr/>
                    <p:nvPr/>
                  </p:nvGrpSpPr>
                  <p:grpSpPr>
                    <a:xfrm>
                      <a:off x="510920" y="3896408"/>
                      <a:ext cx="6489972" cy="914400"/>
                      <a:chOff x="510920" y="3896408"/>
                      <a:chExt cx="6489972" cy="914400"/>
                    </a:xfrm>
                  </p:grpSpPr>
                  <p:sp>
                    <p:nvSpPr>
                      <p:cNvPr id="2" name="Rectangle 1"/>
                      <p:cNvSpPr/>
                      <p:nvPr/>
                    </p:nvSpPr>
                    <p:spPr>
                      <a:xfrm>
                        <a:off x="900768" y="3896408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" name="Rectangle 3"/>
                      <p:cNvSpPr/>
                      <p:nvPr/>
                    </p:nvSpPr>
                    <p:spPr>
                      <a:xfrm>
                        <a:off x="4042684" y="3896408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5" name="Rectangle 4"/>
                      <p:cNvSpPr/>
                      <p:nvPr/>
                    </p:nvSpPr>
                    <p:spPr>
                      <a:xfrm>
                        <a:off x="5604790" y="3896408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" name="Rectangle 6"/>
                      <p:cNvSpPr/>
                      <p:nvPr/>
                    </p:nvSpPr>
                    <p:spPr>
                      <a:xfrm>
                        <a:off x="2461518" y="3896408"/>
                        <a:ext cx="914400" cy="9144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10" name="Straight Connector 9"/>
                      <p:cNvCxnSpPr/>
                      <p:nvPr/>
                    </p:nvCxnSpPr>
                    <p:spPr>
                      <a:xfrm>
                        <a:off x="510920" y="4357694"/>
                        <a:ext cx="6489972" cy="1588"/>
                      </a:xfrm>
                      <a:prstGeom prst="line">
                        <a:avLst/>
                      </a:prstGeom>
                      <a:ln>
                        <a:prstDash val="sysDot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2" name="Oval 11"/>
                    <p:cNvSpPr/>
                    <p:nvPr/>
                  </p:nvSpPr>
                  <p:spPr>
                    <a:xfrm>
                      <a:off x="3346667" y="868117"/>
                      <a:ext cx="82413" cy="78671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4" name="Straight Connector 13"/>
                    <p:cNvCxnSpPr/>
                    <p:nvPr/>
                  </p:nvCxnSpPr>
                  <p:spPr>
                    <a:xfrm rot="16200000" flipH="1" flipV="1">
                      <a:off x="585418" y="1750207"/>
                      <a:ext cx="3704314" cy="1939288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Straight Connector 15"/>
                    <p:cNvCxnSpPr/>
                    <p:nvPr/>
                  </p:nvCxnSpPr>
                  <p:spPr>
                    <a:xfrm rot="16200000" flipH="1" flipV="1">
                      <a:off x="1307289" y="2489420"/>
                      <a:ext cx="3704314" cy="439090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/>
                    <p:cNvCxnSpPr/>
                    <p:nvPr/>
                  </p:nvCxnSpPr>
                  <p:spPr>
                    <a:xfrm rot="16200000" flipH="1">
                      <a:off x="2261151" y="2046845"/>
                      <a:ext cx="3653800" cy="1396526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Straight Connector 20"/>
                    <p:cNvCxnSpPr/>
                    <p:nvPr/>
                  </p:nvCxnSpPr>
                  <p:spPr>
                    <a:xfrm rot="16200000" flipH="1">
                      <a:off x="2962687" y="1319621"/>
                      <a:ext cx="3664686" cy="2840088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9" name="Oval 28"/>
                    <p:cNvSpPr/>
                    <p:nvPr/>
                  </p:nvSpPr>
                  <p:spPr>
                    <a:xfrm>
                      <a:off x="1554596" y="4297142"/>
                      <a:ext cx="71438" cy="71438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" name="Oval 31"/>
                    <p:cNvSpPr/>
                    <p:nvPr/>
                  </p:nvSpPr>
                  <p:spPr>
                    <a:xfrm>
                      <a:off x="2939812" y="4297142"/>
                      <a:ext cx="71438" cy="71438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" name="Oval 32"/>
                    <p:cNvSpPr/>
                    <p:nvPr/>
                  </p:nvSpPr>
                  <p:spPr>
                    <a:xfrm>
                      <a:off x="4643438" y="4297142"/>
                      <a:ext cx="71438" cy="71438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Oval 33"/>
                    <p:cNvSpPr/>
                    <p:nvPr/>
                  </p:nvSpPr>
                  <p:spPr>
                    <a:xfrm>
                      <a:off x="6000760" y="4303264"/>
                      <a:ext cx="71438" cy="71438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7" name="Arc 36"/>
                  <p:cNvSpPr/>
                  <p:nvPr/>
                </p:nvSpPr>
                <p:spPr>
                  <a:xfrm rot="8184797">
                    <a:off x="635959" y="1077813"/>
                    <a:ext cx="4481836" cy="4353357"/>
                  </a:xfrm>
                  <a:prstGeom prst="arc">
                    <a:avLst/>
                  </a:prstGeom>
                  <a:ln>
                    <a:head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Arc 39"/>
                  <p:cNvSpPr/>
                  <p:nvPr/>
                </p:nvSpPr>
                <p:spPr>
                  <a:xfrm rot="8184797">
                    <a:off x="1020683" y="2991580"/>
                    <a:ext cx="2274937" cy="2125422"/>
                  </a:xfrm>
                  <a:prstGeom prst="arc">
                    <a:avLst/>
                  </a:prstGeom>
                  <a:ln>
                    <a:head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Arc 40"/>
                  <p:cNvSpPr/>
                  <p:nvPr/>
                </p:nvSpPr>
                <p:spPr>
                  <a:xfrm rot="8184797">
                    <a:off x="4276744" y="2991580"/>
                    <a:ext cx="2274937" cy="2125422"/>
                  </a:xfrm>
                  <a:prstGeom prst="arc">
                    <a:avLst/>
                  </a:prstGeom>
                  <a:ln>
                    <a:head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5" name="TextBox 34"/>
                <p:cNvSpPr txBox="1"/>
                <p:nvPr/>
              </p:nvSpPr>
              <p:spPr>
                <a:xfrm>
                  <a:off x="4355967" y="1559470"/>
                  <a:ext cx="17876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Point of interest</a:t>
                  </a:r>
                  <a:endParaRPr lang="en-US" dirty="0"/>
                </a:p>
              </p:txBody>
            </p:sp>
          </p:grpSp>
        </p:grpSp>
      </p:grpSp>
      <p:sp>
        <p:nvSpPr>
          <p:cNvPr id="38" name="Date Placeholder 3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112568-7D18-4A5B-B424-E4CF72C5D7E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cxnSp>
        <p:nvCxnSpPr>
          <p:cNvPr id="28" name="Shape 27"/>
          <p:cNvCxnSpPr>
            <a:stCxn id="26" idx="2"/>
          </p:cNvCxnSpPr>
          <p:nvPr/>
        </p:nvCxnSpPr>
        <p:spPr>
          <a:xfrm rot="16200000" flipH="1">
            <a:off x="1557492" y="4057830"/>
            <a:ext cx="487924" cy="111193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785918" y="5143512"/>
            <a:ext cx="6000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1                                   2                                    3                                   4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334658" y="382084"/>
            <a:ext cx="6637363" cy="6053603"/>
            <a:chOff x="1334658" y="599409"/>
            <a:chExt cx="6637363" cy="5983682"/>
          </a:xfrm>
        </p:grpSpPr>
        <p:grpSp>
          <p:nvGrpSpPr>
            <p:cNvPr id="3" name="Group 45"/>
            <p:cNvGrpSpPr/>
            <p:nvPr/>
          </p:nvGrpSpPr>
          <p:grpSpPr>
            <a:xfrm>
              <a:off x="1334658" y="599409"/>
              <a:ext cx="6637363" cy="5983682"/>
              <a:chOff x="416939" y="-919004"/>
              <a:chExt cx="6637363" cy="6574277"/>
            </a:xfrm>
          </p:grpSpPr>
          <p:grpSp>
            <p:nvGrpSpPr>
              <p:cNvPr id="6" name="Group 38"/>
              <p:cNvGrpSpPr/>
              <p:nvPr/>
            </p:nvGrpSpPr>
            <p:grpSpPr>
              <a:xfrm>
                <a:off x="510920" y="856808"/>
                <a:ext cx="6489972" cy="3954000"/>
                <a:chOff x="510920" y="856808"/>
                <a:chExt cx="6489972" cy="3954000"/>
              </a:xfrm>
            </p:grpSpPr>
            <p:grpSp>
              <p:nvGrpSpPr>
                <p:cNvPr id="8" name="Group 10"/>
                <p:cNvGrpSpPr/>
                <p:nvPr/>
              </p:nvGrpSpPr>
              <p:grpSpPr>
                <a:xfrm>
                  <a:off x="510920" y="3896408"/>
                  <a:ext cx="6489972" cy="914400"/>
                  <a:chOff x="510920" y="3896408"/>
                  <a:chExt cx="6489972" cy="914400"/>
                </a:xfrm>
              </p:grpSpPr>
              <p:sp>
                <p:nvSpPr>
                  <p:cNvPr id="2" name="Rectangle 1"/>
                  <p:cNvSpPr/>
                  <p:nvPr/>
                </p:nvSpPr>
                <p:spPr>
                  <a:xfrm>
                    <a:off x="900768" y="3896408"/>
                    <a:ext cx="914400" cy="9144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" name="Rectangle 3"/>
                  <p:cNvSpPr/>
                  <p:nvPr/>
                </p:nvSpPr>
                <p:spPr>
                  <a:xfrm>
                    <a:off x="4042684" y="3896408"/>
                    <a:ext cx="914400" cy="9144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" name="Rectangle 4"/>
                  <p:cNvSpPr/>
                  <p:nvPr/>
                </p:nvSpPr>
                <p:spPr>
                  <a:xfrm>
                    <a:off x="5604790" y="3896408"/>
                    <a:ext cx="914400" cy="9144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" name="Rectangle 6"/>
                  <p:cNvSpPr/>
                  <p:nvPr/>
                </p:nvSpPr>
                <p:spPr>
                  <a:xfrm>
                    <a:off x="2461518" y="3896408"/>
                    <a:ext cx="914400" cy="9144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" name="Straight Connector 9"/>
                  <p:cNvCxnSpPr/>
                  <p:nvPr/>
                </p:nvCxnSpPr>
                <p:spPr>
                  <a:xfrm>
                    <a:off x="510920" y="4357694"/>
                    <a:ext cx="6489972" cy="1588"/>
                  </a:xfrm>
                  <a:prstGeom prst="line">
                    <a:avLst/>
                  </a:prstGeom>
                  <a:ln>
                    <a:prstDash val="sysDot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" name="Oval 11"/>
                <p:cNvSpPr/>
                <p:nvPr/>
              </p:nvSpPr>
              <p:spPr>
                <a:xfrm>
                  <a:off x="3346667" y="868117"/>
                  <a:ext cx="82413" cy="78671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" name="Straight Connector 13"/>
                <p:cNvCxnSpPr/>
                <p:nvPr/>
              </p:nvCxnSpPr>
              <p:spPr>
                <a:xfrm rot="16200000" flipH="1" flipV="1">
                  <a:off x="585418" y="1750207"/>
                  <a:ext cx="3704314" cy="193928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rot="16200000" flipH="1" flipV="1">
                  <a:off x="1307289" y="2489420"/>
                  <a:ext cx="3704314" cy="43909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 rot="16200000" flipH="1">
                  <a:off x="2261151" y="2046845"/>
                  <a:ext cx="3653800" cy="1396526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rot="16200000" flipH="1">
                  <a:off x="2962687" y="1319621"/>
                  <a:ext cx="3664686" cy="284008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9" name="Oval 28"/>
                <p:cNvSpPr/>
                <p:nvPr/>
              </p:nvSpPr>
              <p:spPr>
                <a:xfrm>
                  <a:off x="1554596" y="4297142"/>
                  <a:ext cx="71438" cy="7143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2939812" y="4297142"/>
                  <a:ext cx="71438" cy="7143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4643438" y="4297142"/>
                  <a:ext cx="71438" cy="7143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6000760" y="4303264"/>
                  <a:ext cx="71438" cy="71438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Arc 36"/>
              <p:cNvSpPr/>
              <p:nvPr/>
            </p:nvSpPr>
            <p:spPr>
              <a:xfrm rot="8305995">
                <a:off x="764370" y="1030332"/>
                <a:ext cx="4481836" cy="4353357"/>
              </a:xfrm>
              <a:prstGeom prst="arc">
                <a:avLst/>
              </a:prstGeom>
              <a:ln>
                <a:head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Arc 39"/>
              <p:cNvSpPr/>
              <p:nvPr/>
            </p:nvSpPr>
            <p:spPr>
              <a:xfrm rot="8184797">
                <a:off x="1020683" y="2991580"/>
                <a:ext cx="2274937" cy="2125422"/>
              </a:xfrm>
              <a:prstGeom prst="arc">
                <a:avLst/>
              </a:prstGeom>
              <a:ln>
                <a:prstDash val="sysDot"/>
                <a:head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Arc 40"/>
              <p:cNvSpPr/>
              <p:nvPr/>
            </p:nvSpPr>
            <p:spPr>
              <a:xfrm rot="8313611">
                <a:off x="4276744" y="3008804"/>
                <a:ext cx="2274937" cy="2125422"/>
              </a:xfrm>
              <a:prstGeom prst="arc">
                <a:avLst/>
              </a:prstGeom>
              <a:ln>
                <a:head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/>
              <p:cNvSpPr/>
              <p:nvPr/>
            </p:nvSpPr>
            <p:spPr>
              <a:xfrm rot="8184797">
                <a:off x="416939" y="-919004"/>
                <a:ext cx="6637363" cy="6574277"/>
              </a:xfrm>
              <a:prstGeom prst="arc">
                <a:avLst/>
              </a:prstGeom>
              <a:ln>
                <a:prstDash val="sysDot"/>
                <a:head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Cloud 23"/>
            <p:cNvSpPr/>
            <p:nvPr/>
          </p:nvSpPr>
          <p:spPr>
            <a:xfrm>
              <a:off x="3742454" y="3046229"/>
              <a:ext cx="928694" cy="743862"/>
            </a:xfrm>
            <a:prstGeom prst="cloud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Object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US" sz="3200" dirty="0" smtClean="0"/>
              <a:t>Epipolar Geometry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1785918" y="5429264"/>
            <a:ext cx="6000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1                                   2                                    3                                   4</a:t>
            </a:r>
            <a:endParaRPr lang="en-US" sz="12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1857357" y="1411728"/>
            <a:ext cx="5500726" cy="374198"/>
            <a:chOff x="1857356" y="1285860"/>
            <a:chExt cx="4545497" cy="374198"/>
          </a:xfrm>
        </p:grpSpPr>
        <p:graphicFrame>
          <p:nvGraphicFramePr>
            <p:cNvPr id="2050" name="Object 2"/>
            <p:cNvGraphicFramePr>
              <a:graphicFrameLocks noChangeAspect="1"/>
            </p:cNvGraphicFramePr>
            <p:nvPr/>
          </p:nvGraphicFramePr>
          <p:xfrm>
            <a:off x="4188274" y="1302868"/>
            <a:ext cx="2214579" cy="357190"/>
          </p:xfrm>
          <a:graphic>
            <a:graphicData uri="http://schemas.openxmlformats.org/presentationml/2006/ole">
              <p:oleObj spid="_x0000_s2050" name="Equation" r:id="rId4" imgW="888840" imgH="228600" progId="Equation.3">
                <p:embed/>
              </p:oleObj>
            </a:graphicData>
          </a:graphic>
        </p:graphicFrame>
        <p:sp>
          <p:nvSpPr>
            <p:cNvPr id="31" name="TextBox 30"/>
            <p:cNvSpPr txBox="1"/>
            <p:nvPr/>
          </p:nvSpPr>
          <p:spPr>
            <a:xfrm>
              <a:off x="1857356" y="1285860"/>
              <a:ext cx="2864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Condition for relay points :</a:t>
              </a:r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00034" y="435769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common point</a:t>
            </a:r>
            <a:endParaRPr lang="en-US" dirty="0"/>
          </a:p>
        </p:txBody>
      </p:sp>
      <p:cxnSp>
        <p:nvCxnSpPr>
          <p:cNvPr id="38" name="Shape 37"/>
          <p:cNvCxnSpPr>
            <a:stCxn id="36" idx="2"/>
          </p:cNvCxnSpPr>
          <p:nvPr/>
        </p:nvCxnSpPr>
        <p:spPr>
          <a:xfrm rot="16200000" flipH="1">
            <a:off x="1628930" y="4415020"/>
            <a:ext cx="487924" cy="111193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29388" y="3714752"/>
            <a:ext cx="1919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relay point</a:t>
            </a:r>
            <a:endParaRPr lang="en-US" dirty="0"/>
          </a:p>
        </p:txBody>
      </p:sp>
      <p:cxnSp>
        <p:nvCxnSpPr>
          <p:cNvPr id="42" name="Shape 41"/>
          <p:cNvCxnSpPr>
            <a:stCxn id="39" idx="2"/>
          </p:cNvCxnSpPr>
          <p:nvPr/>
        </p:nvCxnSpPr>
        <p:spPr>
          <a:xfrm rot="5400000">
            <a:off x="5986652" y="3741011"/>
            <a:ext cx="1059430" cy="174557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Arc 44"/>
          <p:cNvSpPr/>
          <p:nvPr/>
        </p:nvSpPr>
        <p:spPr>
          <a:xfrm rot="8184797">
            <a:off x="3534654" y="3848836"/>
            <a:ext cx="2274937" cy="2125422"/>
          </a:xfrm>
          <a:prstGeom prst="arc">
            <a:avLst/>
          </a:prstGeom>
          <a:ln>
            <a:prstDash val="sysDot"/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286116" y="987966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Checking visible points</a:t>
            </a:r>
            <a:endParaRPr lang="en-US" u="sng" dirty="0"/>
          </a:p>
        </p:txBody>
      </p:sp>
      <p:sp>
        <p:nvSpPr>
          <p:cNvPr id="47" name="TextBox 46"/>
          <p:cNvSpPr txBox="1"/>
          <p:nvPr/>
        </p:nvSpPr>
        <p:spPr>
          <a:xfrm>
            <a:off x="4500562" y="178592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 of interest</a:t>
            </a:r>
            <a:endParaRPr lang="en-US" dirty="0"/>
          </a:p>
        </p:txBody>
      </p:sp>
      <p:graphicFrame>
        <p:nvGraphicFramePr>
          <p:cNvPr id="48" name="Object 47"/>
          <p:cNvGraphicFramePr>
            <a:graphicFrameLocks noChangeAspect="1"/>
          </p:cNvGraphicFramePr>
          <p:nvPr/>
        </p:nvGraphicFramePr>
        <p:xfrm>
          <a:off x="5929322" y="5500702"/>
          <a:ext cx="493712" cy="404812"/>
        </p:xfrm>
        <a:graphic>
          <a:graphicData uri="http://schemas.openxmlformats.org/presentationml/2006/ole">
            <p:oleObj spid="_x0000_s2051" name="Equation" r:id="rId5" imgW="228600" imgH="228600" progId="Equation.3">
              <p:embed/>
            </p:oleObj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3428992" y="5883295"/>
          <a:ext cx="465138" cy="403225"/>
        </p:xfrm>
        <a:graphic>
          <a:graphicData uri="http://schemas.openxmlformats.org/presentationml/2006/ole">
            <p:oleObj spid="_x0000_s2052" name="Equation" r:id="rId6" imgW="215640" imgH="228600" progId="Equation.3">
              <p:embed/>
            </p:oleObj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2786050" y="5500702"/>
          <a:ext cx="465138" cy="381000"/>
        </p:xfrm>
        <a:graphic>
          <a:graphicData uri="http://schemas.openxmlformats.org/presentationml/2006/ole">
            <p:oleObj spid="_x0000_s2053" name="Equation" r:id="rId7" imgW="215640" imgH="215640" progId="Equation.3">
              <p:embed/>
            </p:oleObj>
          </a:graphicData>
        </a:graphic>
      </p:graphicFrame>
      <p:sp>
        <p:nvSpPr>
          <p:cNvPr id="49" name="Date Placeholder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112568-7D18-4A5B-B424-E4CF72C5D7E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4129517" y="6198920"/>
          <a:ext cx="492125" cy="403225"/>
        </p:xfrm>
        <a:graphic>
          <a:graphicData uri="http://schemas.openxmlformats.org/presentationml/2006/ole">
            <p:oleObj spid="_x0000_s2054" name="Equation" r:id="rId8" imgW="22860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pantomime_error_vector_zoo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06" y="2285992"/>
            <a:ext cx="7312690" cy="42788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pantomime_error_vector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198" y="1071546"/>
            <a:ext cx="2928926" cy="17916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Oval 3"/>
          <p:cNvSpPr/>
          <p:nvPr/>
        </p:nvSpPr>
        <p:spPr>
          <a:xfrm>
            <a:off x="6429388" y="1214422"/>
            <a:ext cx="1714512" cy="1357322"/>
          </a:xfrm>
          <a:prstGeom prst="ellipse">
            <a:avLst/>
          </a:prstGeom>
          <a:solidFill>
            <a:schemeClr val="accent2">
              <a:alpha val="3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hape 5"/>
          <p:cNvCxnSpPr>
            <a:stCxn id="4" idx="4"/>
          </p:cNvCxnSpPr>
          <p:nvPr/>
        </p:nvCxnSpPr>
        <p:spPr>
          <a:xfrm rot="5400000">
            <a:off x="6286512" y="2500306"/>
            <a:ext cx="928694" cy="107157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-24"/>
            <a:ext cx="8229600" cy="1143000"/>
          </a:xfrm>
        </p:spPr>
        <p:txBody>
          <a:bodyPr/>
          <a:lstStyle/>
          <a:p>
            <a:r>
              <a:rPr lang="en-US" sz="3200" dirty="0" smtClean="0"/>
              <a:t>Disparity Vector Field</a:t>
            </a:r>
            <a:endParaRPr lang="en-US" sz="32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112568-7D18-4A5B-B424-E4CF72C5D7E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5720" y="1357298"/>
            <a:ext cx="4786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</a:t>
            </a:r>
            <a:r>
              <a:rPr lang="en-US" b="1" dirty="0" smtClean="0"/>
              <a:t>isparity </a:t>
            </a:r>
            <a:r>
              <a:rPr lang="en-US" b="1" dirty="0" smtClean="0"/>
              <a:t>information </a:t>
            </a:r>
            <a:r>
              <a:rPr lang="en-US" b="1" dirty="0" smtClean="0"/>
              <a:t> from the NDE reference software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Disparity Information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229600" cy="4525962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en-US" sz="2800" u="sng" dirty="0" smtClean="0"/>
              <a:t>Using  NDE reference software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468166-49D2-4CC8-9861-4966004A6FF2}" type="slidenum">
              <a:rPr lang="en-US"/>
              <a:pPr>
                <a:defRPr/>
              </a:pPr>
              <a:t>4</a:t>
            </a:fld>
            <a:endParaRPr lang="en-US"/>
          </a:p>
        </p:txBody>
      </p:sp>
      <p:pic>
        <p:nvPicPr>
          <p:cNvPr id="819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Date Placeholder 3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142844" y="2151869"/>
            <a:ext cx="8858312" cy="3848899"/>
            <a:chOff x="285720" y="2071678"/>
            <a:chExt cx="8858312" cy="3848899"/>
          </a:xfrm>
        </p:grpSpPr>
        <p:pic>
          <p:nvPicPr>
            <p:cNvPr id="30" name="Picture 10" descr="error_lena_white_zoom_1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45263" y="3057122"/>
              <a:ext cx="2698769" cy="14287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" name="Group 24"/>
            <p:cNvGrpSpPr/>
            <p:nvPr/>
          </p:nvGrpSpPr>
          <p:grpSpPr>
            <a:xfrm>
              <a:off x="591259" y="2235200"/>
              <a:ext cx="6235931" cy="3265488"/>
              <a:chOff x="593858" y="2235200"/>
              <a:chExt cx="6335596" cy="3265488"/>
            </a:xfrm>
          </p:grpSpPr>
          <p:grpSp>
            <p:nvGrpSpPr>
              <p:cNvPr id="3" name="Group 30"/>
              <p:cNvGrpSpPr>
                <a:grpSpLocks/>
              </p:cNvGrpSpPr>
              <p:nvPr/>
            </p:nvGrpSpPr>
            <p:grpSpPr bwMode="auto">
              <a:xfrm>
                <a:off x="593858" y="2235200"/>
                <a:ext cx="5621201" cy="3265488"/>
                <a:chOff x="593830" y="1961580"/>
                <a:chExt cx="5621240" cy="3265512"/>
              </a:xfrm>
            </p:grpSpPr>
            <p:grpSp>
              <p:nvGrpSpPr>
                <p:cNvPr id="4" name="Group 29"/>
                <p:cNvGrpSpPr>
                  <a:grpSpLocks/>
                </p:cNvGrpSpPr>
                <p:nvPr/>
              </p:nvGrpSpPr>
              <p:grpSpPr bwMode="auto">
                <a:xfrm>
                  <a:off x="1752580" y="1961580"/>
                  <a:ext cx="4462490" cy="3265512"/>
                  <a:chOff x="1895456" y="2499746"/>
                  <a:chExt cx="4462490" cy="3265512"/>
                </a:xfrm>
              </p:grpSpPr>
              <p:sp>
                <p:nvSpPr>
                  <p:cNvPr id="7" name="Rectangle 6"/>
                  <p:cNvSpPr/>
                  <p:nvPr/>
                </p:nvSpPr>
                <p:spPr>
                  <a:xfrm>
                    <a:off x="2600312" y="2499746"/>
                    <a:ext cx="1400180" cy="3265512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2000" b="1" dirty="0"/>
                  </a:p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2000" b="1" dirty="0" smtClean="0"/>
                  </a:p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2000" b="1" dirty="0" smtClean="0"/>
                  </a:p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2000" b="1" dirty="0" smtClean="0"/>
                  </a:p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2000" b="1" dirty="0" smtClean="0"/>
                  </a:p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2000" b="1" dirty="0" smtClean="0"/>
                  </a:p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2000" b="1" dirty="0" smtClean="0"/>
                  </a:p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2000" b="1" dirty="0" smtClean="0"/>
                  </a:p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b="1" dirty="0" smtClean="0"/>
                  </a:p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b="1" dirty="0" smtClean="0"/>
                      <a:t>Nagoya </a:t>
                    </a:r>
                    <a:r>
                      <a:rPr lang="en-US" b="1" dirty="0"/>
                      <a:t>Depth Estimation </a:t>
                    </a:r>
                  </a:p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b="1" dirty="0"/>
                      <a:t>Reference Software</a:t>
                    </a:r>
                  </a:p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>
                    <a:off x="4652959" y="3479241"/>
                    <a:ext cx="1704987" cy="1204921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b="1" dirty="0" smtClean="0"/>
                      <a:t>Error</a:t>
                    </a:r>
                    <a:endParaRPr lang="en-US" b="1" dirty="0"/>
                  </a:p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b="1" dirty="0"/>
                      <a:t>Information</a:t>
                    </a:r>
                  </a:p>
                </p:txBody>
              </p:sp>
              <p:grpSp>
                <p:nvGrpSpPr>
                  <p:cNvPr id="6" name="Group 23"/>
                  <p:cNvGrpSpPr>
                    <a:grpSpLocks/>
                  </p:cNvGrpSpPr>
                  <p:nvPr/>
                </p:nvGrpSpPr>
                <p:grpSpPr bwMode="auto">
                  <a:xfrm>
                    <a:off x="1895456" y="2836299"/>
                    <a:ext cx="676280" cy="2571768"/>
                    <a:chOff x="1895456" y="2836299"/>
                    <a:chExt cx="676280" cy="2571768"/>
                  </a:xfrm>
                </p:grpSpPr>
                <p:cxnSp>
                  <p:nvCxnSpPr>
                    <p:cNvPr id="20" name="Straight Arrow Connector 19"/>
                    <p:cNvCxnSpPr>
                      <a:stCxn id="13" idx="3"/>
                    </p:cNvCxnSpPr>
                    <p:nvPr/>
                  </p:nvCxnSpPr>
                  <p:spPr>
                    <a:xfrm flipV="1">
                      <a:off x="1895456" y="2836299"/>
                      <a:ext cx="676280" cy="4763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Straight Arrow Connector 20"/>
                    <p:cNvCxnSpPr/>
                    <p:nvPr/>
                  </p:nvCxnSpPr>
                  <p:spPr>
                    <a:xfrm flipV="1">
                      <a:off x="1895456" y="5403305"/>
                      <a:ext cx="676280" cy="4762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2" name="Straight Arrow Connector 21"/>
                  <p:cNvCxnSpPr/>
                  <p:nvPr/>
                </p:nvCxnSpPr>
                <p:spPr>
                  <a:xfrm flipV="1">
                    <a:off x="4000491" y="4117421"/>
                    <a:ext cx="676280" cy="4762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204" name="Rectangle 25"/>
                <p:cNvSpPr>
                  <a:spLocks noChangeArrowheads="1"/>
                </p:cNvSpPr>
                <p:nvPr/>
              </p:nvSpPr>
              <p:spPr bwMode="auto">
                <a:xfrm>
                  <a:off x="593830" y="2735511"/>
                  <a:ext cx="1212225" cy="27700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200" b="1" dirty="0" err="1" smtClean="0">
                      <a:latin typeface="Calibri" pitchFamily="34" charset="0"/>
                    </a:rPr>
                    <a:t>lena_white_left</a:t>
                  </a:r>
                  <a:endParaRPr lang="en-US" sz="1200" b="1" dirty="0">
                    <a:latin typeface="Calibri" pitchFamily="34" charset="0"/>
                  </a:endParaRPr>
                </a:p>
              </p:txBody>
            </p:sp>
          </p:grpSp>
          <p:cxnSp>
            <p:nvCxnSpPr>
              <p:cNvPr id="68" name="Straight Arrow Connector 67"/>
              <p:cNvCxnSpPr/>
              <p:nvPr/>
            </p:nvCxnSpPr>
            <p:spPr>
              <a:xfrm flipV="1">
                <a:off x="1752600" y="3852863"/>
                <a:ext cx="676275" cy="476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 bwMode="auto">
              <a:xfrm flipV="1">
                <a:off x="6253179" y="3846053"/>
                <a:ext cx="676275" cy="476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5" name="Content Placeholder 3" descr="lena-white-left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5720" y="2071678"/>
              <a:ext cx="1688515" cy="9286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6" name="Picture 4" descr="lena-white-right.jp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57158" y="3357562"/>
              <a:ext cx="1660373" cy="9127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Content Placeholder 3" descr="lena-white-left.jp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5720" y="4714884"/>
              <a:ext cx="1688515" cy="9286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500034" y="5643578"/>
              <a:ext cx="119314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 err="1" smtClean="0">
                  <a:latin typeface="Calibri" pitchFamily="34" charset="0"/>
                </a:rPr>
                <a:t>lena_white_left</a:t>
              </a:r>
              <a:endParaRPr lang="en-US" sz="1200" b="1" dirty="0">
                <a:latin typeface="Calibri" pitchFamily="34" charset="0"/>
              </a:endParaRPr>
            </a:p>
          </p:txBody>
        </p:sp>
        <p:sp>
          <p:nvSpPr>
            <p:cNvPr id="29" name="Rectangle 25"/>
            <p:cNvSpPr>
              <a:spLocks noChangeArrowheads="1"/>
            </p:cNvSpPr>
            <p:nvPr/>
          </p:nvSpPr>
          <p:spPr bwMode="auto">
            <a:xfrm>
              <a:off x="500034" y="4286256"/>
              <a:ext cx="127945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dirty="0" err="1" smtClean="0">
                  <a:latin typeface="Calibri" pitchFamily="34" charset="0"/>
                </a:rPr>
                <a:t>lena_white_right</a:t>
              </a:r>
              <a:endParaRPr lang="en-US" sz="1200" b="1" dirty="0">
                <a:latin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 descr="error_lena_white_zoom_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616075"/>
            <a:ext cx="7715304" cy="4710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0" descr="error_lena_white_zoom_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1797" y="1071560"/>
            <a:ext cx="3187921" cy="1797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6143636" y="1285860"/>
            <a:ext cx="1714512" cy="1357322"/>
          </a:xfrm>
          <a:prstGeom prst="ellipse">
            <a:avLst/>
          </a:prstGeom>
          <a:solidFill>
            <a:schemeClr val="accent2">
              <a:alpha val="3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hape 5"/>
          <p:cNvCxnSpPr>
            <a:stCxn id="5" idx="4"/>
          </p:cNvCxnSpPr>
          <p:nvPr/>
        </p:nvCxnSpPr>
        <p:spPr>
          <a:xfrm rot="5400000">
            <a:off x="6000760" y="2571744"/>
            <a:ext cx="928694" cy="107157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2"/>
          <p:cNvSpPr txBox="1">
            <a:spLocks/>
          </p:cNvSpPr>
          <p:nvPr/>
        </p:nvSpPr>
        <p:spPr>
          <a:xfrm>
            <a:off x="457200" y="14286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Disparity Vector Field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357422" y="5715016"/>
            <a:ext cx="599384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500562" y="5715016"/>
            <a:ext cx="571504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15"/>
          <p:cNvSpPr txBox="1">
            <a:spLocks noChangeArrowheads="1"/>
          </p:cNvSpPr>
          <p:nvPr/>
        </p:nvSpPr>
        <p:spPr bwMode="auto">
          <a:xfrm>
            <a:off x="2285984" y="6010295"/>
            <a:ext cx="7127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20 pixel</a:t>
            </a:r>
          </a:p>
        </p:txBody>
      </p:sp>
      <p:sp>
        <p:nvSpPr>
          <p:cNvPr id="11" name="TextBox 16"/>
          <p:cNvSpPr txBox="1">
            <a:spLocks noChangeArrowheads="1"/>
          </p:cNvSpPr>
          <p:nvPr/>
        </p:nvSpPr>
        <p:spPr bwMode="auto">
          <a:xfrm>
            <a:off x="4429124" y="6000768"/>
            <a:ext cx="71278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20 pixel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994F-9985-494F-A09A-544295A3954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42910" y="1214422"/>
            <a:ext cx="478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Synthetic disparity information 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/>
          <a:lstStyle/>
          <a:p>
            <a:r>
              <a:rPr lang="en-US" sz="3200" dirty="0" smtClean="0"/>
              <a:t>Disparity Compensated View Filter</a:t>
            </a:r>
            <a:br>
              <a:rPr lang="en-US" sz="3200" dirty="0" smtClean="0"/>
            </a:br>
            <a:r>
              <a:rPr lang="en-US" sz="3200" dirty="0" smtClean="0"/>
              <a:t>(DCVF)</a:t>
            </a:r>
            <a:endParaRPr lang="en-US" sz="3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" name="Group 31"/>
          <p:cNvGrpSpPr/>
          <p:nvPr/>
        </p:nvGrpSpPr>
        <p:grpSpPr>
          <a:xfrm>
            <a:off x="921237" y="2516657"/>
            <a:ext cx="7294101" cy="2412541"/>
            <a:chOff x="714351" y="2651935"/>
            <a:chExt cx="7294101" cy="2412541"/>
          </a:xfrm>
        </p:grpSpPr>
        <p:grpSp>
          <p:nvGrpSpPr>
            <p:cNvPr id="6" name="Group 19"/>
            <p:cNvGrpSpPr/>
            <p:nvPr/>
          </p:nvGrpSpPr>
          <p:grpSpPr>
            <a:xfrm>
              <a:off x="714351" y="2651935"/>
              <a:ext cx="7294101" cy="2412541"/>
              <a:chOff x="428625" y="1536206"/>
              <a:chExt cx="8143875" cy="3232799"/>
            </a:xfrm>
          </p:grpSpPr>
          <p:grpSp>
            <p:nvGrpSpPr>
              <p:cNvPr id="9" name="Group 37"/>
              <p:cNvGrpSpPr>
                <a:grpSpLocks/>
              </p:cNvGrpSpPr>
              <p:nvPr/>
            </p:nvGrpSpPr>
            <p:grpSpPr bwMode="auto">
              <a:xfrm>
                <a:off x="428625" y="1857372"/>
                <a:ext cx="8143875" cy="2911633"/>
                <a:chOff x="-357222" y="1928802"/>
                <a:chExt cx="8143931" cy="2911648"/>
              </a:xfrm>
            </p:grpSpPr>
            <p:grpSp>
              <p:nvGrpSpPr>
                <p:cNvPr id="12" name="Group 28"/>
                <p:cNvGrpSpPr>
                  <a:grpSpLocks/>
                </p:cNvGrpSpPr>
                <p:nvPr/>
              </p:nvGrpSpPr>
              <p:grpSpPr bwMode="auto">
                <a:xfrm>
                  <a:off x="1571604" y="1928802"/>
                  <a:ext cx="6215105" cy="2911648"/>
                  <a:chOff x="1571604" y="1928802"/>
                  <a:chExt cx="6215105" cy="2911648"/>
                </a:xfrm>
              </p:grpSpPr>
              <p:cxnSp>
                <p:nvCxnSpPr>
                  <p:cNvPr id="15" name="Straight Arrow Connector 14"/>
                  <p:cNvCxnSpPr/>
                  <p:nvPr/>
                </p:nvCxnSpPr>
                <p:spPr>
                  <a:xfrm rot="5400000" flipH="1" flipV="1">
                    <a:off x="5928529" y="2528087"/>
                    <a:ext cx="1143008" cy="1587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Arrow Connector 15"/>
                  <p:cNvCxnSpPr/>
                  <p:nvPr/>
                </p:nvCxnSpPr>
                <p:spPr>
                  <a:xfrm rot="5400000" flipH="1" flipV="1">
                    <a:off x="2286778" y="2499512"/>
                    <a:ext cx="1143008" cy="1587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1571604" y="2502965"/>
                    <a:ext cx="6215105" cy="2337485"/>
                    <a:chOff x="1571604" y="2502965"/>
                    <a:chExt cx="6215105" cy="2337485"/>
                  </a:xfrm>
                </p:grpSpPr>
                <p:sp>
                  <p:nvSpPr>
                    <p:cNvPr id="23" name="Rectangle 22"/>
                    <p:cNvSpPr/>
                    <p:nvPr/>
                  </p:nvSpPr>
                  <p:spPr bwMode="auto">
                    <a:xfrm>
                      <a:off x="1571604" y="2502965"/>
                      <a:ext cx="6215105" cy="1357321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r>
                        <a:rPr lang="en-US" b="1" dirty="0"/>
                        <a:t>Disparity Compensated View Filter</a:t>
                      </a:r>
                    </a:p>
                    <a:p>
                      <a:pPr algn="ctr">
                        <a:defRPr/>
                      </a:pPr>
                      <a:r>
                        <a:rPr lang="en-US" b="1" dirty="0"/>
                        <a:t>(DCVF)</a:t>
                      </a:r>
                    </a:p>
                  </p:txBody>
                </p:sp>
                <p:sp>
                  <p:nvSpPr>
                    <p:cNvPr id="19" name="TextBox 2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514178" y="4563451"/>
                      <a:ext cx="661207" cy="27699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200" b="1" dirty="0"/>
                        <a:t>View 1</a:t>
                      </a:r>
                    </a:p>
                  </p:txBody>
                </p:sp>
                <p:sp>
                  <p:nvSpPr>
                    <p:cNvPr id="20" name="TextBox 2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160075" y="4563450"/>
                      <a:ext cx="661207" cy="27699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200" b="1" dirty="0"/>
                        <a:t>View 2</a:t>
                      </a:r>
                    </a:p>
                  </p:txBody>
                </p:sp>
              </p:grpSp>
            </p:grp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695298" y="3252786"/>
                  <a:ext cx="857256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ectangle 13"/>
                <p:cNvSpPr/>
                <p:nvPr/>
              </p:nvSpPr>
              <p:spPr>
                <a:xfrm>
                  <a:off x="-357222" y="2734744"/>
                  <a:ext cx="1557349" cy="91440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sz="1200" b="1" dirty="0"/>
                    <a:t>Disparity</a:t>
                  </a:r>
                </a:p>
                <a:p>
                  <a:pPr algn="ctr">
                    <a:defRPr/>
                  </a:pPr>
                  <a:r>
                    <a:rPr lang="en-US" sz="1200" b="1" dirty="0"/>
                    <a:t>Field Information</a:t>
                  </a:r>
                </a:p>
                <a:p>
                  <a:pPr algn="ctr">
                    <a:defRPr/>
                  </a:pPr>
                  <a:r>
                    <a:rPr lang="en-US" sz="1200" b="1" dirty="0"/>
                    <a:t>( DF </a:t>
                  </a:r>
                  <a:r>
                    <a:rPr lang="en-US" sz="1200" b="1" baseline="-25000" dirty="0"/>
                    <a:t>1 2 </a:t>
                  </a:r>
                  <a:r>
                    <a:rPr lang="en-US" sz="1200" b="1" dirty="0"/>
                    <a:t>)</a:t>
                  </a:r>
                </a:p>
              </p:txBody>
            </p:sp>
          </p:grpSp>
          <p:sp>
            <p:nvSpPr>
              <p:cNvPr id="10" name="TextBox 38"/>
              <p:cNvSpPr txBox="1">
                <a:spLocks noChangeArrowheads="1"/>
              </p:cNvSpPr>
              <p:nvPr/>
            </p:nvSpPr>
            <p:spPr bwMode="auto">
              <a:xfrm>
                <a:off x="2943951" y="1536206"/>
                <a:ext cx="1436243" cy="37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/>
                  <a:t>Common View </a:t>
                </a:r>
              </a:p>
            </p:txBody>
          </p:sp>
          <p:sp>
            <p:nvSpPr>
              <p:cNvPr id="11" name="TextBox 39"/>
              <p:cNvSpPr txBox="1">
                <a:spLocks noChangeArrowheads="1"/>
              </p:cNvSpPr>
              <p:nvPr/>
            </p:nvSpPr>
            <p:spPr bwMode="auto">
              <a:xfrm>
                <a:off x="6978055" y="1565380"/>
                <a:ext cx="624983" cy="37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/>
                  <a:t>Error</a:t>
                </a:r>
              </a:p>
            </p:txBody>
          </p:sp>
        </p:grpSp>
        <p:cxnSp>
          <p:nvCxnSpPr>
            <p:cNvPr id="29" name="Straight Arrow Connector 28"/>
            <p:cNvCxnSpPr/>
            <p:nvPr/>
          </p:nvCxnSpPr>
          <p:spPr bwMode="auto">
            <a:xfrm rot="5400000" flipH="1" flipV="1">
              <a:off x="3358264" y="4543123"/>
              <a:ext cx="428628" cy="14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6642992" y="4554698"/>
              <a:ext cx="428628" cy="14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Date Placeholder 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112568-7D18-4A5B-B424-E4CF72C5D7E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Title 4"/>
          <p:cNvSpPr>
            <a:spLocks noGrp="1"/>
          </p:cNvSpPr>
          <p:nvPr>
            <p:ph type="title"/>
          </p:nvPr>
        </p:nvSpPr>
        <p:spPr>
          <a:xfrm>
            <a:off x="500034" y="14286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Disparity Compensated View Filter</a:t>
            </a:r>
            <a:br>
              <a:rPr lang="en-US" sz="3200" dirty="0" smtClean="0"/>
            </a:br>
            <a:r>
              <a:rPr lang="en-US" sz="3200" dirty="0" smtClean="0"/>
              <a:t>(DCVF)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42910" y="1500174"/>
            <a:ext cx="7715305" cy="4643451"/>
            <a:chOff x="928634" y="1571612"/>
            <a:chExt cx="7715305" cy="4643451"/>
          </a:xfrm>
        </p:grpSpPr>
        <p:grpSp>
          <p:nvGrpSpPr>
            <p:cNvPr id="6" name="Group 19"/>
            <p:cNvGrpSpPr/>
            <p:nvPr/>
          </p:nvGrpSpPr>
          <p:grpSpPr>
            <a:xfrm>
              <a:off x="928634" y="2723373"/>
              <a:ext cx="7715305" cy="3491690"/>
              <a:chOff x="29788" y="1536206"/>
              <a:chExt cx="8614151" cy="4678857"/>
            </a:xfrm>
          </p:grpSpPr>
          <p:grpSp>
            <p:nvGrpSpPr>
              <p:cNvPr id="9" name="Group 37"/>
              <p:cNvGrpSpPr>
                <a:grpSpLocks/>
              </p:cNvGrpSpPr>
              <p:nvPr/>
            </p:nvGrpSpPr>
            <p:grpSpPr bwMode="auto">
              <a:xfrm>
                <a:off x="29788" y="1857374"/>
                <a:ext cx="8614151" cy="4357689"/>
                <a:chOff x="-756064" y="1928802"/>
                <a:chExt cx="8614212" cy="4357718"/>
              </a:xfrm>
            </p:grpSpPr>
            <p:grpSp>
              <p:nvGrpSpPr>
                <p:cNvPr id="12" name="Group 28"/>
                <p:cNvGrpSpPr>
                  <a:grpSpLocks/>
                </p:cNvGrpSpPr>
                <p:nvPr/>
              </p:nvGrpSpPr>
              <p:grpSpPr bwMode="auto">
                <a:xfrm>
                  <a:off x="1565110" y="1928802"/>
                  <a:ext cx="6293038" cy="4357718"/>
                  <a:chOff x="1565110" y="1928802"/>
                  <a:chExt cx="6293038" cy="4357718"/>
                </a:xfrm>
              </p:grpSpPr>
              <p:cxnSp>
                <p:nvCxnSpPr>
                  <p:cNvPr id="15" name="Straight Arrow Connector 14"/>
                  <p:cNvCxnSpPr/>
                  <p:nvPr/>
                </p:nvCxnSpPr>
                <p:spPr>
                  <a:xfrm rot="5400000" flipH="1" flipV="1">
                    <a:off x="5928529" y="2528087"/>
                    <a:ext cx="1143008" cy="1587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Arrow Connector 15"/>
                  <p:cNvCxnSpPr/>
                  <p:nvPr/>
                </p:nvCxnSpPr>
                <p:spPr>
                  <a:xfrm rot="5400000" flipH="1" flipV="1">
                    <a:off x="2286778" y="2499512"/>
                    <a:ext cx="1143008" cy="1587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7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1565110" y="2571744"/>
                    <a:ext cx="6293038" cy="3714776"/>
                    <a:chOff x="1565110" y="2571744"/>
                    <a:chExt cx="6293038" cy="3714776"/>
                  </a:xfrm>
                </p:grpSpPr>
                <p:grpSp>
                  <p:nvGrpSpPr>
                    <p:cNvPr id="18" name="Group 2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565110" y="2571744"/>
                      <a:ext cx="6293038" cy="3493317"/>
                      <a:chOff x="1565110" y="2571744"/>
                      <a:chExt cx="6293038" cy="3493317"/>
                    </a:xfrm>
                  </p:grpSpPr>
                  <p:cxnSp>
                    <p:nvCxnSpPr>
                      <p:cNvPr id="21" name="Straight Arrow Connector 20"/>
                      <p:cNvCxnSpPr/>
                      <p:nvPr/>
                    </p:nvCxnSpPr>
                    <p:spPr>
                      <a:xfrm rot="5400000" flipH="1" flipV="1">
                        <a:off x="5869790" y="4499775"/>
                        <a:ext cx="1143008" cy="1588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" name="Straight Arrow Connector 21"/>
                      <p:cNvCxnSpPr/>
                      <p:nvPr/>
                    </p:nvCxnSpPr>
                    <p:spPr>
                      <a:xfrm rot="5400000" flipH="1" flipV="1">
                        <a:off x="2307415" y="4499775"/>
                        <a:ext cx="1143008" cy="1588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2">
                        <a:schemeClr val="dk1"/>
                      </a:lnRef>
                      <a:fillRef idx="0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3" name="Rectangle 22"/>
                      <p:cNvSpPr/>
                      <p:nvPr/>
                    </p:nvSpPr>
                    <p:spPr>
                      <a:xfrm>
                        <a:off x="1571604" y="2571744"/>
                        <a:ext cx="6215105" cy="1357321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r>
                          <a:rPr lang="en-US" b="1" dirty="0"/>
                          <a:t>Disparity Compensated View Filter</a:t>
                        </a:r>
                      </a:p>
                      <a:p>
                        <a:pPr algn="ctr">
                          <a:defRPr/>
                        </a:pPr>
                        <a:r>
                          <a:rPr lang="en-US" b="1" dirty="0"/>
                          <a:t>(DCVF)</a:t>
                        </a:r>
                      </a:p>
                    </p:txBody>
                  </p:sp>
                  <p:pic>
                    <p:nvPicPr>
                      <p:cNvPr id="24" name="Picture 5" descr="lena-white-left.jpg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5110" y="4572007"/>
                        <a:ext cx="2714644" cy="1493054"/>
                      </a:xfrm>
                      <a:prstGeom prst="rect">
                        <a:avLst/>
                      </a:prstGeom>
                      <a:ln>
                        <a:noFill/>
                      </a:ln>
                      <a:effectLst>
                        <a:outerShdw blurRad="292100" dist="139700" dir="2700000" algn="tl" rotWithShape="0">
                          <a:srgbClr val="333333">
                            <a:alpha val="65000"/>
                          </a:srgbClr>
                        </a:outerShdw>
                      </a:effectLst>
                    </p:spPr>
                  </p:pic>
                  <p:pic>
                    <p:nvPicPr>
                      <p:cNvPr id="25" name="Picture 6" descr="lena-white-right.jpg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4" y="4572007"/>
                        <a:ext cx="2714644" cy="1493054"/>
                      </a:xfrm>
                      <a:prstGeom prst="rect">
                        <a:avLst/>
                      </a:prstGeom>
                      <a:ln>
                        <a:noFill/>
                      </a:ln>
                      <a:effectLst>
                        <a:outerShdw blurRad="292100" dist="139700" dir="2700000" algn="tl" rotWithShape="0">
                          <a:srgbClr val="333333">
                            <a:alpha val="65000"/>
                          </a:srgbClr>
                        </a:outerShdw>
                      </a:effectLst>
                    </p:spPr>
                  </p:pic>
                </p:grpSp>
                <p:sp>
                  <p:nvSpPr>
                    <p:cNvPr id="19" name="TextBox 2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553471" y="6009521"/>
                      <a:ext cx="661207" cy="27699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200" b="1"/>
                        <a:t>View 1</a:t>
                      </a:r>
                    </a:p>
                  </p:txBody>
                </p:sp>
                <p:sp>
                  <p:nvSpPr>
                    <p:cNvPr id="20" name="TextBox 2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6114485" y="6009521"/>
                      <a:ext cx="661207" cy="27699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sz="1200" b="1"/>
                        <a:t>View 2</a:t>
                      </a:r>
                    </a:p>
                  </p:txBody>
                </p:sp>
              </p:grpSp>
            </p:grpSp>
            <p:cxnSp>
              <p:nvCxnSpPr>
                <p:cNvPr id="13" name="Straight Arrow Connector 12"/>
                <p:cNvCxnSpPr/>
                <p:nvPr/>
              </p:nvCxnSpPr>
              <p:spPr>
                <a:xfrm>
                  <a:off x="695298" y="3252786"/>
                  <a:ext cx="857256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ectangle 13"/>
                <p:cNvSpPr/>
                <p:nvPr/>
              </p:nvSpPr>
              <p:spPr>
                <a:xfrm>
                  <a:off x="-756064" y="4031956"/>
                  <a:ext cx="1557350" cy="914406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sz="1200" b="1" dirty="0"/>
                    <a:t>Disparity</a:t>
                  </a:r>
                </a:p>
                <a:p>
                  <a:pPr algn="ctr">
                    <a:defRPr/>
                  </a:pPr>
                  <a:r>
                    <a:rPr lang="en-US" sz="1200" b="1" dirty="0"/>
                    <a:t>Field Information</a:t>
                  </a:r>
                </a:p>
                <a:p>
                  <a:pPr algn="ctr">
                    <a:defRPr/>
                  </a:pPr>
                  <a:r>
                    <a:rPr lang="en-US" sz="1200" b="1" dirty="0"/>
                    <a:t>( DF </a:t>
                  </a:r>
                  <a:r>
                    <a:rPr lang="en-US" sz="1200" b="1" baseline="-25000" dirty="0"/>
                    <a:t>1 2 </a:t>
                  </a:r>
                  <a:r>
                    <a:rPr lang="en-US" sz="1200" b="1" dirty="0"/>
                    <a:t>)</a:t>
                  </a:r>
                </a:p>
              </p:txBody>
            </p:sp>
          </p:grpSp>
          <p:sp>
            <p:nvSpPr>
              <p:cNvPr id="10" name="TextBox 38"/>
              <p:cNvSpPr txBox="1">
                <a:spLocks noChangeArrowheads="1"/>
              </p:cNvSpPr>
              <p:nvPr/>
            </p:nvSpPr>
            <p:spPr bwMode="auto">
              <a:xfrm>
                <a:off x="2943951" y="1536206"/>
                <a:ext cx="1436243" cy="37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/>
                  <a:t>Common View </a:t>
                </a:r>
              </a:p>
            </p:txBody>
          </p:sp>
          <p:sp>
            <p:nvSpPr>
              <p:cNvPr id="11" name="TextBox 39"/>
              <p:cNvSpPr txBox="1">
                <a:spLocks noChangeArrowheads="1"/>
              </p:cNvSpPr>
              <p:nvPr/>
            </p:nvSpPr>
            <p:spPr bwMode="auto">
              <a:xfrm>
                <a:off x="6978055" y="1565380"/>
                <a:ext cx="624983" cy="371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 dirty="0"/>
                  <a:t>Error</a:t>
                </a:r>
              </a:p>
            </p:txBody>
          </p:sp>
        </p:grpSp>
        <p:pic>
          <p:nvPicPr>
            <p:cNvPr id="7" name="Picture 6" descr="HighBandImage_lena_white_ErrorInfo_true_disparity_-20_-20_shift.ti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3636" y="1571612"/>
              <a:ext cx="2428892" cy="11430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7" descr="LowBandImage_lena_white_ErrorInfo_true_disparity_-20_-20_Shift.ti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28926" y="1571612"/>
              <a:ext cx="2428892" cy="11430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112568-7D18-4A5B-B424-E4CF72C5D7E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30" name="Picture 29" descr="true_disparity_-20_-20_shift_zoom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662" y="3214686"/>
            <a:ext cx="2316198" cy="1285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rue_disparity_-20_-20_shift_zoom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1928802"/>
            <a:ext cx="7786710" cy="43229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2"/>
          <p:cNvSpPr txBox="1">
            <a:spLocks/>
          </p:cNvSpPr>
          <p:nvPr/>
        </p:nvSpPr>
        <p:spPr>
          <a:xfrm>
            <a:off x="457200" y="285736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Disparity Vector Field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 descr="true_disparity_-20_-20_shift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72198" y="1214422"/>
            <a:ext cx="2899191" cy="1609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6786578" y="1357298"/>
            <a:ext cx="1714512" cy="1357322"/>
          </a:xfrm>
          <a:prstGeom prst="ellipse">
            <a:avLst/>
          </a:prstGeom>
          <a:solidFill>
            <a:schemeClr val="accent2">
              <a:alpha val="3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hape 5"/>
          <p:cNvCxnSpPr>
            <a:stCxn id="5" idx="4"/>
          </p:cNvCxnSpPr>
          <p:nvPr/>
        </p:nvCxnSpPr>
        <p:spPr>
          <a:xfrm rot="5400000">
            <a:off x="6643702" y="2643182"/>
            <a:ext cx="928694" cy="107157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85786" y="1357298"/>
            <a:ext cx="478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Synthetic disparity information </a:t>
            </a:r>
            <a:endParaRPr lang="en-US" b="1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994F-9985-494F-A09A-544295A3954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ighBandImage_lena_white_ErrorInfo_true_disparity_-20_-20_shift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589" y="3714752"/>
            <a:ext cx="4286281" cy="2357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LowBandImage_lena_white_ErrorInfo_true_disparity_-20_-20_Shift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56" y="1285859"/>
            <a:ext cx="4214842" cy="2318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988" y="142875"/>
            <a:ext cx="11017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5009" y="2130974"/>
            <a:ext cx="168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Common View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43768" y="4643446"/>
            <a:ext cx="1257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Error View</a:t>
            </a:r>
            <a:endParaRPr lang="en-US" dirty="0"/>
          </a:p>
        </p:txBody>
      </p:sp>
      <p:sp>
        <p:nvSpPr>
          <p:cNvPr id="7" name="Title 7"/>
          <p:cNvSpPr txBox="1">
            <a:spLocks/>
          </p:cNvSpPr>
          <p:nvPr/>
        </p:nvSpPr>
        <p:spPr>
          <a:xfrm>
            <a:off x="457200" y="285736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DCVF Output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0232" y="6202940"/>
            <a:ext cx="594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synthetic disparity information : -</a:t>
            </a:r>
            <a:r>
              <a:rPr lang="en-US" b="1" dirty="0" smtClean="0"/>
              <a:t>20 -20 pixel shift</a:t>
            </a:r>
            <a:endParaRPr lang="en-US" b="1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/>
              <a:t>2009-03-27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7994F-9985-494F-A09A-544295A3954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1285</TotalTime>
  <Words>468</Words>
  <Application>Microsoft Office PowerPoint</Application>
  <PresentationFormat>On-screen Show (4:3)</PresentationFormat>
  <Paragraphs>226</Paragraphs>
  <Slides>25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Equation</vt:lpstr>
      <vt:lpstr>Implementation of DCVF</vt:lpstr>
      <vt:lpstr>Disparity Information</vt:lpstr>
      <vt:lpstr>Disparity Vector Field</vt:lpstr>
      <vt:lpstr>Disparity Information</vt:lpstr>
      <vt:lpstr>Slide 5</vt:lpstr>
      <vt:lpstr>Disparity Compensated View Filter (DCVF)</vt:lpstr>
      <vt:lpstr>Disparity Compensated View Filter (DCVF)</vt:lpstr>
      <vt:lpstr>Slide 8</vt:lpstr>
      <vt:lpstr>Slide 9</vt:lpstr>
      <vt:lpstr>Disparity Information</vt:lpstr>
      <vt:lpstr>Slide 11</vt:lpstr>
      <vt:lpstr>DCVF Output</vt:lpstr>
      <vt:lpstr>Disparity Compensated View Filter (DCVF)</vt:lpstr>
      <vt:lpstr>Slide 14</vt:lpstr>
      <vt:lpstr>Disparity Information</vt:lpstr>
      <vt:lpstr>Slide 16</vt:lpstr>
      <vt:lpstr>Disparity Compensated View Filter (DCVF)</vt:lpstr>
      <vt:lpstr>Slide 18</vt:lpstr>
      <vt:lpstr>Disparity Compensated View Filter (DCVF)</vt:lpstr>
      <vt:lpstr>Disparity Information</vt:lpstr>
      <vt:lpstr>Slide 21</vt:lpstr>
      <vt:lpstr>Disparity Compensated View Filter (DCVF)</vt:lpstr>
      <vt:lpstr>Slide 23</vt:lpstr>
      <vt:lpstr>Epipolar Geometry</vt:lpstr>
      <vt:lpstr>Epipolar Geometry</vt:lpstr>
    </vt:vector>
  </TitlesOfParts>
  <Company>KTH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DCVF</dc:title>
  <dc:creator>Pravin Kumar Rana</dc:creator>
  <cp:lastModifiedBy>Pravin Kumar Rana</cp:lastModifiedBy>
  <cp:revision>164</cp:revision>
  <dcterms:created xsi:type="dcterms:W3CDTF">2009-03-23T08:20:50Z</dcterms:created>
  <dcterms:modified xsi:type="dcterms:W3CDTF">2009-03-26T16:13:16Z</dcterms:modified>
</cp:coreProperties>
</file>